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9"/>
    <p:sldMasterId id="2147483652" r:id="rId30"/>
  </p:sldMasterIdLst>
  <p:notesMasterIdLst>
    <p:notesMasterId r:id="rId64"/>
  </p:notesMasterIdLst>
  <p:handoutMasterIdLst>
    <p:handoutMasterId r:id="rId65"/>
  </p:handoutMasterIdLst>
  <p:sldIdLst>
    <p:sldId id="407" r:id="rId31"/>
    <p:sldId id="326" r:id="rId32"/>
    <p:sldId id="328" r:id="rId33"/>
    <p:sldId id="364" r:id="rId34"/>
    <p:sldId id="405" r:id="rId35"/>
    <p:sldId id="356" r:id="rId36"/>
    <p:sldId id="374" r:id="rId37"/>
    <p:sldId id="406" r:id="rId38"/>
    <p:sldId id="370" r:id="rId39"/>
    <p:sldId id="373" r:id="rId40"/>
    <p:sldId id="380" r:id="rId41"/>
    <p:sldId id="376" r:id="rId42"/>
    <p:sldId id="378" r:id="rId43"/>
    <p:sldId id="379" r:id="rId44"/>
    <p:sldId id="382" r:id="rId45"/>
    <p:sldId id="383" r:id="rId46"/>
    <p:sldId id="386" r:id="rId47"/>
    <p:sldId id="392" r:id="rId48"/>
    <p:sldId id="394" r:id="rId49"/>
    <p:sldId id="396" r:id="rId50"/>
    <p:sldId id="395" r:id="rId51"/>
    <p:sldId id="357" r:id="rId52"/>
    <p:sldId id="390" r:id="rId53"/>
    <p:sldId id="398" r:id="rId54"/>
    <p:sldId id="397" r:id="rId55"/>
    <p:sldId id="399" r:id="rId56"/>
    <p:sldId id="402" r:id="rId57"/>
    <p:sldId id="358" r:id="rId58"/>
    <p:sldId id="400" r:id="rId59"/>
    <p:sldId id="401" r:id="rId60"/>
    <p:sldId id="403" r:id="rId61"/>
    <p:sldId id="404" r:id="rId62"/>
    <p:sldId id="361" r:id="rId63"/>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CFD6"/>
    <a:srgbClr val="27355A"/>
    <a:srgbClr val="CCECFF"/>
    <a:srgbClr val="3447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14" autoAdjust="0"/>
    <p:restoredTop sz="92807" autoAdjust="0"/>
  </p:normalViewPr>
  <p:slideViewPr>
    <p:cSldViewPr showGuides="1">
      <p:cViewPr varScale="1">
        <p:scale>
          <a:sx n="59" d="100"/>
          <a:sy n="59" d="100"/>
        </p:scale>
        <p:origin x="1036" y="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slide" Target="slides/slide12.xml"/><Relationship Id="rId47" Type="http://schemas.openxmlformats.org/officeDocument/2006/relationships/slide" Target="slides/slide17.xml"/><Relationship Id="rId63" Type="http://schemas.openxmlformats.org/officeDocument/2006/relationships/slide" Target="slides/slide33.xml"/><Relationship Id="rId68"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Master" Target="slideMasters/slideMaster1.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2.xml"/><Relationship Id="rId37" Type="http://schemas.openxmlformats.org/officeDocument/2006/relationships/slide" Target="slides/slide7.xml"/><Relationship Id="rId40" Type="http://schemas.openxmlformats.org/officeDocument/2006/relationships/slide" Target="slides/slide10.xml"/><Relationship Id="rId45" Type="http://schemas.openxmlformats.org/officeDocument/2006/relationships/slide" Target="slides/slide15.xml"/><Relationship Id="rId53" Type="http://schemas.openxmlformats.org/officeDocument/2006/relationships/slide" Target="slides/slide23.xml"/><Relationship Id="rId58" Type="http://schemas.openxmlformats.org/officeDocument/2006/relationships/slide" Target="slides/slide28.xml"/><Relationship Id="rId66" Type="http://schemas.openxmlformats.org/officeDocument/2006/relationships/tags" Target="tags/tag1.xml"/><Relationship Id="rId5" Type="http://schemas.openxmlformats.org/officeDocument/2006/relationships/customXml" Target="../customXml/item5.xml"/><Relationship Id="rId61" Type="http://schemas.openxmlformats.org/officeDocument/2006/relationships/slide" Target="slides/slide31.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slideMaster" Target="slideMasters/slideMaster2.xml"/><Relationship Id="rId35" Type="http://schemas.openxmlformats.org/officeDocument/2006/relationships/slide" Target="slides/slide5.xml"/><Relationship Id="rId43" Type="http://schemas.openxmlformats.org/officeDocument/2006/relationships/slide" Target="slides/slide13.xml"/><Relationship Id="rId48" Type="http://schemas.openxmlformats.org/officeDocument/2006/relationships/slide" Target="slides/slide18.xml"/><Relationship Id="rId56" Type="http://schemas.openxmlformats.org/officeDocument/2006/relationships/slide" Target="slides/slide26.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customXml" Target="../customXml/item8.xml"/><Relationship Id="rId51" Type="http://schemas.openxmlformats.org/officeDocument/2006/relationships/slide" Target="slides/slide2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3.xml"/><Relationship Id="rId38" Type="http://schemas.openxmlformats.org/officeDocument/2006/relationships/slide" Target="slides/slide8.xml"/><Relationship Id="rId46" Type="http://schemas.openxmlformats.org/officeDocument/2006/relationships/slide" Target="slides/slide16.xml"/><Relationship Id="rId59" Type="http://schemas.openxmlformats.org/officeDocument/2006/relationships/slide" Target="slides/slide29.xml"/><Relationship Id="rId67" Type="http://schemas.openxmlformats.org/officeDocument/2006/relationships/presProps" Target="presProps.xml"/><Relationship Id="rId20" Type="http://schemas.openxmlformats.org/officeDocument/2006/relationships/customXml" Target="../customXml/item20.xml"/><Relationship Id="rId41" Type="http://schemas.openxmlformats.org/officeDocument/2006/relationships/slide" Target="slides/slide11.xml"/><Relationship Id="rId54" Type="http://schemas.openxmlformats.org/officeDocument/2006/relationships/slide" Target="slides/slide24.xml"/><Relationship Id="rId62" Type="http://schemas.openxmlformats.org/officeDocument/2006/relationships/slide" Target="slides/slide32.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6.xml"/><Relationship Id="rId49" Type="http://schemas.openxmlformats.org/officeDocument/2006/relationships/slide" Target="slides/slide19.xml"/><Relationship Id="rId57" Type="http://schemas.openxmlformats.org/officeDocument/2006/relationships/slide" Target="slides/slide27.xml"/><Relationship Id="rId10" Type="http://schemas.openxmlformats.org/officeDocument/2006/relationships/customXml" Target="../customXml/item10.xml"/><Relationship Id="rId31" Type="http://schemas.openxmlformats.org/officeDocument/2006/relationships/slide" Target="slides/slide1.xml"/><Relationship Id="rId44" Type="http://schemas.openxmlformats.org/officeDocument/2006/relationships/slide" Target="slides/slide14.xml"/><Relationship Id="rId52" Type="http://schemas.openxmlformats.org/officeDocument/2006/relationships/slide" Target="slides/slide22.xml"/><Relationship Id="rId60" Type="http://schemas.openxmlformats.org/officeDocument/2006/relationships/slide" Target="slides/slide30.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9.xml"/><Relationship Id="rId34" Type="http://schemas.openxmlformats.org/officeDocument/2006/relationships/slide" Target="slides/slide4.xml"/><Relationship Id="rId50" Type="http://schemas.openxmlformats.org/officeDocument/2006/relationships/slide" Target="slides/slide20.xml"/><Relationship Id="rId55"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2CBC0-2461-4FF3-86A1-3E63D4EC83F2}" type="doc">
      <dgm:prSet loTypeId="urn:microsoft.com/office/officeart/2005/8/layout/list1" loCatId="list" qsTypeId="urn:microsoft.com/office/officeart/2005/8/quickstyle/simple1" qsCatId="simple" csTypeId="urn:microsoft.com/office/officeart/2005/8/colors/accent5_4" csCatId="accent5" phldr="1"/>
      <dgm:spPr/>
      <dgm:t>
        <a:bodyPr/>
        <a:lstStyle/>
        <a:p>
          <a:endParaRPr lang="zh-CN" altLang="en-US"/>
        </a:p>
      </dgm:t>
    </dgm:pt>
    <dgm:pt modelId="{A774BDAC-B32E-415F-99BF-2322CE650B62}">
      <dgm:prSet phldrT="[文本]" custT="1"/>
      <dgm:spPr>
        <a:solidFill>
          <a:schemeClr val="accent1"/>
        </a:solidFill>
      </dgm:spPr>
      <dgm:t>
        <a:bodyPr/>
        <a:lstStyle/>
        <a:p>
          <a:r>
            <a:rPr lang="en-US" altLang="zh-CN" sz="2000" b="1" dirty="0">
              <a:latin typeface="微软雅黑" panose="020B0503020204020204" pitchFamily="34" charset="-122"/>
              <a:ea typeface="微软雅黑" panose="020B0503020204020204" pitchFamily="34" charset="-122"/>
            </a:rPr>
            <a:t>01 </a:t>
          </a:r>
          <a:r>
            <a:rPr lang="zh-CN" altLang="en-US" sz="2000" b="1" dirty="0">
              <a:latin typeface="微软雅黑" panose="020B0503020204020204" pitchFamily="34" charset="-122"/>
              <a:ea typeface="微软雅黑" panose="020B0503020204020204" pitchFamily="34" charset="-122"/>
            </a:rPr>
            <a:t>选题</a:t>
          </a:r>
          <a:r>
            <a:rPr lang="zh-CN" altLang="en-US" sz="2000" b="1">
              <a:latin typeface="微软雅黑" panose="020B0503020204020204" pitchFamily="34" charset="-122"/>
              <a:ea typeface="微软雅黑" panose="020B0503020204020204" pitchFamily="34" charset="-122"/>
            </a:rPr>
            <a:t>背景与意义</a:t>
          </a:r>
          <a:endParaRPr lang="zh-CN" altLang="en-US" sz="2000" b="1" dirty="0">
            <a:latin typeface="微软雅黑" panose="020B0503020204020204" pitchFamily="34" charset="-122"/>
            <a:ea typeface="微软雅黑" panose="020B0503020204020204" pitchFamily="34" charset="-122"/>
          </a:endParaRPr>
        </a:p>
      </dgm:t>
    </dgm:pt>
    <dgm:pt modelId="{62196259-8A17-4078-A4B9-CBF0D6CC598B}" type="parTrans" cxnId="{B477CCCF-8E70-418D-8811-62D6BCE666E1}">
      <dgm:prSet/>
      <dgm:spPr/>
      <dgm:t>
        <a:bodyPr/>
        <a:lstStyle/>
        <a:p>
          <a:endParaRPr lang="zh-CN" altLang="en-US"/>
        </a:p>
      </dgm:t>
    </dgm:pt>
    <dgm:pt modelId="{DD87B524-365B-495F-A018-57353C962EF2}" type="sibTrans" cxnId="{B477CCCF-8E70-418D-8811-62D6BCE666E1}">
      <dgm:prSet/>
      <dgm:spPr/>
      <dgm:t>
        <a:bodyPr/>
        <a:lstStyle/>
        <a:p>
          <a:endParaRPr lang="zh-CN" altLang="en-US"/>
        </a:p>
      </dgm:t>
    </dgm:pt>
    <dgm:pt modelId="{AD3AF919-EBE7-494E-8604-133A83DE96C5}">
      <dgm:prSet phldrT="[文本]" custT="1"/>
      <dgm:spPr>
        <a:solidFill>
          <a:srgbClr val="344778"/>
        </a:solidFill>
      </dgm:spPr>
      <dgm:t>
        <a:bodyPr/>
        <a:lstStyle/>
        <a:p>
          <a:r>
            <a:rPr lang="en-US" altLang="zh-CN" sz="2000" b="1" dirty="0">
              <a:latin typeface="微软雅黑" panose="020B0503020204020204" pitchFamily="34" charset="-122"/>
              <a:ea typeface="微软雅黑" panose="020B0503020204020204" pitchFamily="34" charset="-122"/>
            </a:rPr>
            <a:t>03 </a:t>
          </a:r>
          <a:r>
            <a:rPr lang="zh-CN" altLang="en-US" sz="2000" b="1" dirty="0">
              <a:latin typeface="微软雅黑" panose="020B0503020204020204" pitchFamily="34" charset="-122"/>
              <a:ea typeface="微软雅黑" panose="020B0503020204020204" pitchFamily="34" charset="-122"/>
            </a:rPr>
            <a:t>实验结果与分析</a:t>
          </a:r>
        </a:p>
      </dgm:t>
    </dgm:pt>
    <dgm:pt modelId="{22BC7485-F4B0-462C-9834-24484302FC4C}" type="sibTrans" cxnId="{1632EB46-348F-4F62-A44D-A85DE3853E2E}">
      <dgm:prSet/>
      <dgm:spPr/>
      <dgm:t>
        <a:bodyPr/>
        <a:lstStyle/>
        <a:p>
          <a:endParaRPr lang="zh-CN" altLang="en-US"/>
        </a:p>
      </dgm:t>
    </dgm:pt>
    <dgm:pt modelId="{E65BA5B8-9863-473F-A60B-5EB6269D017A}" type="parTrans" cxnId="{1632EB46-348F-4F62-A44D-A85DE3853E2E}">
      <dgm:prSet/>
      <dgm:spPr/>
      <dgm:t>
        <a:bodyPr/>
        <a:lstStyle/>
        <a:p>
          <a:endParaRPr lang="zh-CN" altLang="en-US"/>
        </a:p>
      </dgm:t>
    </dgm:pt>
    <dgm:pt modelId="{959C62E6-825F-424E-BD6B-7175D2161E19}">
      <dgm:prSet phldrT="[文本]" custT="1"/>
      <dgm:spPr>
        <a:solidFill>
          <a:srgbClr val="344778"/>
        </a:solidFill>
      </dgm:spPr>
      <dgm:t>
        <a:bodyPr/>
        <a:lstStyle/>
        <a:p>
          <a:r>
            <a:rPr lang="en-US" altLang="zh-CN" sz="2000" b="1" dirty="0">
              <a:latin typeface="微软雅黑" panose="020B0503020204020204" pitchFamily="34" charset="-122"/>
              <a:ea typeface="微软雅黑" panose="020B0503020204020204" pitchFamily="34" charset="-122"/>
            </a:rPr>
            <a:t>02 </a:t>
          </a:r>
          <a:r>
            <a:rPr lang="zh-CN" altLang="en-US" sz="2000" b="1" dirty="0">
              <a:latin typeface="微软雅黑" panose="020B0503020204020204" pitchFamily="34" charset="-122"/>
              <a:ea typeface="微软雅黑" panose="020B0503020204020204" pitchFamily="34" charset="-122"/>
            </a:rPr>
            <a:t>研究内容与方法</a:t>
          </a:r>
        </a:p>
      </dgm:t>
    </dgm:pt>
    <dgm:pt modelId="{4779BDB2-B9E2-405D-9CE4-03C5E4872251}" type="parTrans" cxnId="{6B3B0E1D-A5F1-4AC8-BC24-E3FC382EE595}">
      <dgm:prSet/>
      <dgm:spPr/>
      <dgm:t>
        <a:bodyPr/>
        <a:lstStyle/>
        <a:p>
          <a:endParaRPr lang="zh-CN" altLang="en-US"/>
        </a:p>
      </dgm:t>
    </dgm:pt>
    <dgm:pt modelId="{FFE0D9CB-8D5B-4EDE-928A-2091C8CF8692}" type="sibTrans" cxnId="{6B3B0E1D-A5F1-4AC8-BC24-E3FC382EE595}">
      <dgm:prSet/>
      <dgm:spPr/>
      <dgm:t>
        <a:bodyPr/>
        <a:lstStyle/>
        <a:p>
          <a:endParaRPr lang="zh-CN" altLang="en-US"/>
        </a:p>
      </dgm:t>
    </dgm:pt>
    <dgm:pt modelId="{8E9EE620-F113-41C0-B052-61EF9746253E}">
      <dgm:prSet phldrT="[文本]" custT="1"/>
      <dgm:spPr>
        <a:solidFill>
          <a:srgbClr val="344778"/>
        </a:solidFill>
        <a:ln>
          <a:solidFill>
            <a:srgbClr val="344778"/>
          </a:solidFill>
        </a:ln>
      </dgm:spPr>
      <dgm:t>
        <a:bodyPr/>
        <a:lstStyle/>
        <a:p>
          <a:r>
            <a:rPr lang="en-US" altLang="zh-CN" sz="2000" b="1" dirty="0">
              <a:latin typeface="微软雅黑" panose="020B0503020204020204" pitchFamily="34" charset="-122"/>
              <a:ea typeface="微软雅黑" panose="020B0503020204020204" pitchFamily="34" charset="-122"/>
            </a:rPr>
            <a:t>04 </a:t>
          </a:r>
          <a:r>
            <a:rPr lang="zh-CN" altLang="en-US" sz="2000" b="1" dirty="0">
              <a:latin typeface="微软雅黑" panose="020B0503020204020204" pitchFamily="34" charset="-122"/>
              <a:ea typeface="微软雅黑" panose="020B0503020204020204" pitchFamily="34" charset="-122"/>
            </a:rPr>
            <a:t>总结与展望</a:t>
          </a:r>
        </a:p>
      </dgm:t>
    </dgm:pt>
    <dgm:pt modelId="{A55F4CE6-BC2F-42D8-9850-016D099C25C3}" type="parTrans" cxnId="{1C91DA99-56C5-4862-B262-8046127988CC}">
      <dgm:prSet/>
      <dgm:spPr/>
      <dgm:t>
        <a:bodyPr/>
        <a:lstStyle/>
        <a:p>
          <a:endParaRPr lang="zh-CN" altLang="en-US"/>
        </a:p>
      </dgm:t>
    </dgm:pt>
    <dgm:pt modelId="{B239E8BC-240E-4024-AAF8-A87966E25C29}" type="sibTrans" cxnId="{1C91DA99-56C5-4862-B262-8046127988CC}">
      <dgm:prSet/>
      <dgm:spPr/>
      <dgm:t>
        <a:bodyPr/>
        <a:lstStyle/>
        <a:p>
          <a:endParaRPr lang="zh-CN" altLang="en-US"/>
        </a:p>
      </dgm:t>
    </dgm:pt>
    <dgm:pt modelId="{FEED4E4A-8F52-4D66-86BF-F4BAE303C248}">
      <dgm:prSet phldrT="[文本]" custT="1"/>
      <dgm:spPr>
        <a:ln>
          <a:solidFill>
            <a:schemeClr val="tx1"/>
          </a:solidFill>
        </a:ln>
      </dgm:spPr>
      <dgm:t>
        <a:bodyPr/>
        <a:lstStyle/>
        <a:p>
          <a:r>
            <a:rPr lang="en-US" altLang="zh-CN" sz="1400" b="1">
              <a:latin typeface="微软雅黑" panose="020B0503020204020204" pitchFamily="34" charset="-122"/>
              <a:ea typeface="微软雅黑" panose="020B0503020204020204" pitchFamily="34" charset="-122"/>
            </a:rPr>
            <a:t>2.1 </a:t>
          </a:r>
          <a:r>
            <a:rPr lang="zh-CN" altLang="en-US" sz="1400" b="1">
              <a:latin typeface="微软雅黑" panose="020B0503020204020204" pitchFamily="34" charset="-122"/>
              <a:ea typeface="微软雅黑" panose="020B0503020204020204" pitchFamily="34" charset="-122"/>
            </a:rPr>
            <a:t>五指灵巧手手指和手掌的设计</a:t>
          </a:r>
          <a:endParaRPr lang="zh-CN" altLang="en-US" sz="1400" b="1" dirty="0">
            <a:latin typeface="微软雅黑" panose="020B0503020204020204" pitchFamily="34" charset="-122"/>
            <a:ea typeface="微软雅黑" panose="020B0503020204020204" pitchFamily="34" charset="-122"/>
          </a:endParaRPr>
        </a:p>
      </dgm:t>
    </dgm:pt>
    <dgm:pt modelId="{35E87AEF-8B45-43F7-A188-621B352FFDEC}" type="parTrans" cxnId="{908E0B2E-F699-401C-B31B-CCBA6CA83C38}">
      <dgm:prSet/>
      <dgm:spPr/>
      <dgm:t>
        <a:bodyPr/>
        <a:lstStyle/>
        <a:p>
          <a:endParaRPr lang="zh-CN" altLang="en-US"/>
        </a:p>
      </dgm:t>
    </dgm:pt>
    <dgm:pt modelId="{D509A8F7-440D-4DF4-971A-1999B0B4C368}" type="sibTrans" cxnId="{908E0B2E-F699-401C-B31B-CCBA6CA83C38}">
      <dgm:prSet/>
      <dgm:spPr/>
      <dgm:t>
        <a:bodyPr/>
        <a:lstStyle/>
        <a:p>
          <a:endParaRPr lang="zh-CN" altLang="en-US"/>
        </a:p>
      </dgm:t>
    </dgm:pt>
    <dgm:pt modelId="{F169AAB9-ED82-4068-BE06-1BFD12288DE9}">
      <dgm:prSet phldrT="[文本]" custT="1"/>
      <dgm:spPr>
        <a:ln>
          <a:solidFill>
            <a:schemeClr val="tx1"/>
          </a:solidFill>
        </a:ln>
      </dgm:spPr>
      <dgm:t>
        <a:bodyPr/>
        <a:lstStyle/>
        <a:p>
          <a:r>
            <a:rPr lang="en-US" altLang="zh-CN" sz="1400" b="1">
              <a:latin typeface="微软雅黑" panose="020B0503020204020204" pitchFamily="34" charset="-122"/>
              <a:ea typeface="微软雅黑" panose="020B0503020204020204" pitchFamily="34" charset="-122"/>
            </a:rPr>
            <a:t>2.3 </a:t>
          </a:r>
          <a:r>
            <a:rPr lang="zh-CN" altLang="en-US" sz="1400" b="1">
              <a:latin typeface="微软雅黑" panose="020B0503020204020204" pitchFamily="34" charset="-122"/>
              <a:ea typeface="微软雅黑" panose="020B0503020204020204" pitchFamily="34" charset="-122"/>
            </a:rPr>
            <a:t>五指灵巧手触觉传感系统的集成</a:t>
          </a:r>
          <a:endParaRPr lang="zh-CN" altLang="en-US" sz="1400" b="1" dirty="0">
            <a:latin typeface="微软雅黑" panose="020B0503020204020204" pitchFamily="34" charset="-122"/>
            <a:ea typeface="微软雅黑" panose="020B0503020204020204" pitchFamily="34" charset="-122"/>
          </a:endParaRPr>
        </a:p>
      </dgm:t>
    </dgm:pt>
    <dgm:pt modelId="{D9652ACD-B922-4BA1-B3F6-A41FE6B9E766}" type="parTrans" cxnId="{F6B51811-09FC-4952-AE45-B51830599E71}">
      <dgm:prSet/>
      <dgm:spPr/>
      <dgm:t>
        <a:bodyPr/>
        <a:lstStyle/>
        <a:p>
          <a:endParaRPr lang="zh-CN" altLang="en-US"/>
        </a:p>
      </dgm:t>
    </dgm:pt>
    <dgm:pt modelId="{27AE5AD6-8B3F-4AD6-A709-ACCD6ECE6F12}" type="sibTrans" cxnId="{F6B51811-09FC-4952-AE45-B51830599E71}">
      <dgm:prSet/>
      <dgm:spPr/>
      <dgm:t>
        <a:bodyPr/>
        <a:lstStyle/>
        <a:p>
          <a:endParaRPr lang="zh-CN" altLang="en-US"/>
        </a:p>
      </dgm:t>
    </dgm:pt>
    <dgm:pt modelId="{583F3CC2-6EA7-42A3-94FD-D51F6F7FA5BD}">
      <dgm:prSet phldrT="[文本]" custT="1"/>
      <dgm:spPr>
        <a:ln>
          <a:solidFill>
            <a:schemeClr val="tx1"/>
          </a:solidFill>
        </a:ln>
      </dgm:spPr>
      <dgm:t>
        <a:bodyPr/>
        <a:lstStyle/>
        <a:p>
          <a:r>
            <a:rPr lang="en-US" altLang="zh-CN" sz="1400" b="1">
              <a:latin typeface="微软雅黑" panose="020B0503020204020204" pitchFamily="34" charset="-122"/>
              <a:ea typeface="微软雅黑" panose="020B0503020204020204" pitchFamily="34" charset="-122"/>
            </a:rPr>
            <a:t>3.1 </a:t>
          </a:r>
          <a:r>
            <a:rPr lang="zh-CN" altLang="en-US" sz="1400" b="1">
              <a:latin typeface="微软雅黑" panose="020B0503020204020204" pitchFamily="34" charset="-122"/>
              <a:ea typeface="微软雅黑" panose="020B0503020204020204" pitchFamily="34" charset="-122"/>
            </a:rPr>
            <a:t>五指灵巧手运动灵巧性能测试</a:t>
          </a:r>
          <a:endParaRPr lang="zh-CN" altLang="en-US" sz="1400" b="1" dirty="0">
            <a:latin typeface="微软雅黑" panose="020B0503020204020204" pitchFamily="34" charset="-122"/>
            <a:ea typeface="微软雅黑" panose="020B0503020204020204" pitchFamily="34" charset="-122"/>
          </a:endParaRPr>
        </a:p>
      </dgm:t>
    </dgm:pt>
    <dgm:pt modelId="{E0EF2F34-4D02-49CE-8050-3287254B33CD}" type="parTrans" cxnId="{EB02E2DD-AAB7-43AB-BC1B-EB3AA3545DD8}">
      <dgm:prSet/>
      <dgm:spPr/>
      <dgm:t>
        <a:bodyPr/>
        <a:lstStyle/>
        <a:p>
          <a:endParaRPr lang="zh-CN" altLang="en-US"/>
        </a:p>
      </dgm:t>
    </dgm:pt>
    <dgm:pt modelId="{10D0E7CD-B9C2-4575-8979-D073A0C45142}" type="sibTrans" cxnId="{EB02E2DD-AAB7-43AB-BC1B-EB3AA3545DD8}">
      <dgm:prSet/>
      <dgm:spPr/>
      <dgm:t>
        <a:bodyPr/>
        <a:lstStyle/>
        <a:p>
          <a:endParaRPr lang="zh-CN" altLang="en-US"/>
        </a:p>
      </dgm:t>
    </dgm:pt>
    <dgm:pt modelId="{47041C96-2F39-4DC6-9E77-195489A98E7E}">
      <dgm:prSet phldrT="[文本]" custT="1"/>
      <dgm:spPr>
        <a:ln>
          <a:solidFill>
            <a:schemeClr val="tx1"/>
          </a:solidFill>
        </a:ln>
      </dgm:spPr>
      <dgm:t>
        <a:bodyPr/>
        <a:lstStyle/>
        <a:p>
          <a:r>
            <a:rPr lang="en-US" altLang="zh-CN" sz="1400" b="1">
              <a:latin typeface="微软雅黑" panose="020B0503020204020204" pitchFamily="34" charset="-122"/>
              <a:ea typeface="微软雅黑" panose="020B0503020204020204" pitchFamily="34" charset="-122"/>
            </a:rPr>
            <a:t>3.2 </a:t>
          </a:r>
          <a:r>
            <a:rPr lang="zh-CN" altLang="en-US" sz="1400" b="1">
              <a:latin typeface="微软雅黑" panose="020B0503020204020204" pitchFamily="34" charset="-122"/>
              <a:ea typeface="微软雅黑" panose="020B0503020204020204" pitchFamily="34" charset="-122"/>
            </a:rPr>
            <a:t>五指灵巧手触觉感知能力测试</a:t>
          </a:r>
          <a:endParaRPr lang="zh-CN" altLang="en-US" sz="1400" b="1" dirty="0">
            <a:latin typeface="微软雅黑" panose="020B0503020204020204" pitchFamily="34" charset="-122"/>
            <a:ea typeface="微软雅黑" panose="020B0503020204020204" pitchFamily="34" charset="-122"/>
          </a:endParaRPr>
        </a:p>
      </dgm:t>
    </dgm:pt>
    <dgm:pt modelId="{929AE204-696F-4EF8-BFC1-AECDC9745497}" type="parTrans" cxnId="{77AE3BC5-47D5-449F-8397-C437EFC8EFCD}">
      <dgm:prSet/>
      <dgm:spPr/>
      <dgm:t>
        <a:bodyPr/>
        <a:lstStyle/>
        <a:p>
          <a:endParaRPr lang="zh-CN" altLang="en-US"/>
        </a:p>
      </dgm:t>
    </dgm:pt>
    <dgm:pt modelId="{49419412-1224-420E-B29F-24AC6388F370}" type="sibTrans" cxnId="{77AE3BC5-47D5-449F-8397-C437EFC8EFCD}">
      <dgm:prSet/>
      <dgm:spPr/>
      <dgm:t>
        <a:bodyPr/>
        <a:lstStyle/>
        <a:p>
          <a:endParaRPr lang="zh-CN" altLang="en-US"/>
        </a:p>
      </dgm:t>
    </dgm:pt>
    <dgm:pt modelId="{354E5536-3A31-4B91-9BD8-1DC1D4DDAAB6}">
      <dgm:prSet phldrT="[文本]" custT="1"/>
      <dgm:spPr>
        <a:ln>
          <a:solidFill>
            <a:schemeClr val="tx1"/>
          </a:solidFill>
        </a:ln>
      </dgm:spPr>
      <dgm:t>
        <a:bodyPr/>
        <a:lstStyle/>
        <a:p>
          <a:r>
            <a:rPr lang="en-US" altLang="zh-CN" sz="1400" b="1" dirty="0">
              <a:latin typeface="微软雅黑" panose="020B0503020204020204" pitchFamily="34" charset="-122"/>
              <a:ea typeface="微软雅黑" panose="020B0503020204020204" pitchFamily="34" charset="-122"/>
            </a:rPr>
            <a:t>4.1 </a:t>
          </a:r>
          <a:r>
            <a:rPr lang="zh-CN" altLang="en-US" sz="1400" b="1" dirty="0">
              <a:latin typeface="微软雅黑" panose="020B0503020204020204" pitchFamily="34" charset="-122"/>
              <a:ea typeface="微软雅黑" panose="020B0503020204020204" pitchFamily="34" charset="-122"/>
            </a:rPr>
            <a:t>工作总结</a:t>
          </a:r>
        </a:p>
      </dgm:t>
    </dgm:pt>
    <dgm:pt modelId="{CE578B80-D8F1-475C-90ED-84CCB6B69C1F}" type="parTrans" cxnId="{5DCCF4C8-530C-4F2D-BCD2-41A8ABB6C395}">
      <dgm:prSet/>
      <dgm:spPr/>
      <dgm:t>
        <a:bodyPr/>
        <a:lstStyle/>
        <a:p>
          <a:endParaRPr lang="zh-CN" altLang="en-US"/>
        </a:p>
      </dgm:t>
    </dgm:pt>
    <dgm:pt modelId="{962F40A1-3912-4D68-ABF2-5F6EAD1EA8E3}" type="sibTrans" cxnId="{5DCCF4C8-530C-4F2D-BCD2-41A8ABB6C395}">
      <dgm:prSet/>
      <dgm:spPr/>
      <dgm:t>
        <a:bodyPr/>
        <a:lstStyle/>
        <a:p>
          <a:endParaRPr lang="zh-CN" altLang="en-US"/>
        </a:p>
      </dgm:t>
    </dgm:pt>
    <dgm:pt modelId="{1220F728-65DB-4537-8311-05ACB3DF6638}">
      <dgm:prSet phldrT="[文本]" custT="1"/>
      <dgm:spPr>
        <a:ln>
          <a:solidFill>
            <a:schemeClr val="tx1"/>
          </a:solidFill>
        </a:ln>
      </dgm:spPr>
      <dgm:t>
        <a:bodyPr/>
        <a:lstStyle/>
        <a:p>
          <a:r>
            <a:rPr lang="en-US" altLang="zh-CN" sz="1400" b="1" dirty="0">
              <a:latin typeface="微软雅黑" panose="020B0503020204020204" pitchFamily="34" charset="-122"/>
              <a:ea typeface="微软雅黑" panose="020B0503020204020204" pitchFamily="34" charset="-122"/>
            </a:rPr>
            <a:t>4.2 </a:t>
          </a:r>
          <a:r>
            <a:rPr lang="zh-CN" altLang="en-US" sz="1400" b="1" dirty="0">
              <a:latin typeface="微软雅黑" panose="020B0503020204020204" pitchFamily="34" charset="-122"/>
              <a:ea typeface="微软雅黑" panose="020B0503020204020204" pitchFamily="34" charset="-122"/>
            </a:rPr>
            <a:t>工作展望</a:t>
          </a:r>
        </a:p>
      </dgm:t>
    </dgm:pt>
    <dgm:pt modelId="{4EB6C801-49EC-4448-B491-A5D19AE4F79F}" type="parTrans" cxnId="{2E80D48F-5E16-4E26-803B-280EFF43BFA7}">
      <dgm:prSet/>
      <dgm:spPr/>
      <dgm:t>
        <a:bodyPr/>
        <a:lstStyle/>
        <a:p>
          <a:endParaRPr lang="zh-CN" altLang="en-US"/>
        </a:p>
      </dgm:t>
    </dgm:pt>
    <dgm:pt modelId="{2482D888-E693-4C88-94F5-B1DFEA0BB7D3}" type="sibTrans" cxnId="{2E80D48F-5E16-4E26-803B-280EFF43BFA7}">
      <dgm:prSet/>
      <dgm:spPr/>
      <dgm:t>
        <a:bodyPr/>
        <a:lstStyle/>
        <a:p>
          <a:endParaRPr lang="zh-CN" altLang="en-US"/>
        </a:p>
      </dgm:t>
    </dgm:pt>
    <dgm:pt modelId="{1DC05FAC-3918-4188-9DE4-BE946106CE6D}">
      <dgm:prSet phldrT="[文本]" custT="1"/>
      <dgm:spPr>
        <a:ln>
          <a:solidFill>
            <a:schemeClr val="tx1"/>
          </a:solidFill>
        </a:ln>
      </dgm:spPr>
      <dgm:t>
        <a:bodyPr/>
        <a:lstStyle/>
        <a:p>
          <a:r>
            <a:rPr lang="en-US" altLang="zh-CN" sz="1400" b="1">
              <a:latin typeface="微软雅黑" panose="020B0503020204020204" pitchFamily="34" charset="-122"/>
              <a:ea typeface="微软雅黑" panose="020B0503020204020204" pitchFamily="34" charset="-122"/>
            </a:rPr>
            <a:t>2.4 </a:t>
          </a:r>
          <a:r>
            <a:rPr lang="zh-CN" altLang="en-US" sz="1400" b="1">
              <a:latin typeface="微软雅黑" panose="020B0503020204020204" pitchFamily="34" charset="-122"/>
              <a:ea typeface="微软雅黑" panose="020B0503020204020204" pitchFamily="34" charset="-122"/>
            </a:rPr>
            <a:t>五指灵巧手控制系统的设计</a:t>
          </a:r>
          <a:endParaRPr lang="zh-CN" altLang="en-US" sz="1400" b="1" dirty="0">
            <a:latin typeface="微软雅黑" panose="020B0503020204020204" pitchFamily="34" charset="-122"/>
            <a:ea typeface="微软雅黑" panose="020B0503020204020204" pitchFamily="34" charset="-122"/>
          </a:endParaRPr>
        </a:p>
      </dgm:t>
    </dgm:pt>
    <dgm:pt modelId="{4F5E473E-F0DE-4D99-9687-4EC03D34152D}" type="parTrans" cxnId="{DDA6692E-B08C-4AA7-B594-CAD7C134F190}">
      <dgm:prSet/>
      <dgm:spPr/>
      <dgm:t>
        <a:bodyPr/>
        <a:lstStyle/>
        <a:p>
          <a:endParaRPr lang="zh-CN" altLang="en-US"/>
        </a:p>
      </dgm:t>
    </dgm:pt>
    <dgm:pt modelId="{7B71CD24-0AA6-47B1-B220-7FF1AD006019}" type="sibTrans" cxnId="{DDA6692E-B08C-4AA7-B594-CAD7C134F190}">
      <dgm:prSet/>
      <dgm:spPr/>
      <dgm:t>
        <a:bodyPr/>
        <a:lstStyle/>
        <a:p>
          <a:endParaRPr lang="zh-CN" altLang="en-US"/>
        </a:p>
      </dgm:t>
    </dgm:pt>
    <dgm:pt modelId="{9B8BF576-7FD9-41C0-B86E-747F8F6670FE}">
      <dgm:prSet phldrT="[文本]" custT="1"/>
      <dgm:spPr>
        <a:ln>
          <a:solidFill>
            <a:schemeClr val="tx1"/>
          </a:solidFill>
        </a:ln>
      </dgm:spPr>
      <dgm:t>
        <a:bodyPr/>
        <a:lstStyle/>
        <a:p>
          <a:r>
            <a:rPr lang="en-US" altLang="zh-CN" sz="1400" b="1">
              <a:latin typeface="微软雅黑" panose="020B0503020204020204" pitchFamily="34" charset="-122"/>
              <a:ea typeface="微软雅黑" panose="020B0503020204020204" pitchFamily="34" charset="-122"/>
            </a:rPr>
            <a:t>2.2 </a:t>
          </a:r>
          <a:r>
            <a:rPr lang="zh-CN" altLang="en-US" sz="1400" b="1">
              <a:latin typeface="微软雅黑" panose="020B0503020204020204" pitchFamily="34" charset="-122"/>
              <a:ea typeface="微软雅黑" panose="020B0503020204020204" pitchFamily="34" charset="-122"/>
            </a:rPr>
            <a:t>五指灵巧手手腕和小臂的设计</a:t>
          </a:r>
          <a:endParaRPr lang="zh-CN" altLang="en-US" sz="1400" b="1" dirty="0">
            <a:latin typeface="微软雅黑" panose="020B0503020204020204" pitchFamily="34" charset="-122"/>
            <a:ea typeface="微软雅黑" panose="020B0503020204020204" pitchFamily="34" charset="-122"/>
          </a:endParaRPr>
        </a:p>
      </dgm:t>
    </dgm:pt>
    <dgm:pt modelId="{3C32C83A-A806-4C93-9E8A-F77FEE4CB520}" type="sibTrans" cxnId="{EB55383B-689D-4091-9C22-5A1FD0ED2693}">
      <dgm:prSet/>
      <dgm:spPr/>
      <dgm:t>
        <a:bodyPr/>
        <a:lstStyle/>
        <a:p>
          <a:endParaRPr lang="zh-CN" altLang="en-US"/>
        </a:p>
      </dgm:t>
    </dgm:pt>
    <dgm:pt modelId="{54886199-2700-4C90-8ADB-EA63CCFCA96B}" type="parTrans" cxnId="{EB55383B-689D-4091-9C22-5A1FD0ED2693}">
      <dgm:prSet/>
      <dgm:spPr/>
      <dgm:t>
        <a:bodyPr/>
        <a:lstStyle/>
        <a:p>
          <a:endParaRPr lang="zh-CN" altLang="en-US"/>
        </a:p>
      </dgm:t>
    </dgm:pt>
    <dgm:pt modelId="{03B3E689-5F1C-4B45-B1D6-DDE663E5E257}" type="pres">
      <dgm:prSet presAssocID="{BAA2CBC0-2461-4FF3-86A1-3E63D4EC83F2}" presName="linear" presStyleCnt="0">
        <dgm:presLayoutVars>
          <dgm:dir/>
          <dgm:animLvl val="lvl"/>
          <dgm:resizeHandles val="exact"/>
        </dgm:presLayoutVars>
      </dgm:prSet>
      <dgm:spPr/>
    </dgm:pt>
    <dgm:pt modelId="{FA03A2B3-DDE1-4174-9E68-6AC64F997453}" type="pres">
      <dgm:prSet presAssocID="{A774BDAC-B32E-415F-99BF-2322CE650B62}" presName="parentLin" presStyleCnt="0"/>
      <dgm:spPr/>
    </dgm:pt>
    <dgm:pt modelId="{B167DFA6-5711-42DB-B561-FEF1E49BB827}" type="pres">
      <dgm:prSet presAssocID="{A774BDAC-B32E-415F-99BF-2322CE650B62}" presName="parentLeftMargin" presStyleLbl="node1" presStyleIdx="0" presStyleCnt="4"/>
      <dgm:spPr/>
    </dgm:pt>
    <dgm:pt modelId="{15367129-E545-4021-A9EE-E2AB98B545E5}" type="pres">
      <dgm:prSet presAssocID="{A774BDAC-B32E-415F-99BF-2322CE650B62}" presName="parentText" presStyleLbl="node1" presStyleIdx="0" presStyleCnt="4" custLinFactNeighborX="682" custLinFactNeighborY="9722">
        <dgm:presLayoutVars>
          <dgm:chMax val="0"/>
          <dgm:bulletEnabled val="1"/>
        </dgm:presLayoutVars>
      </dgm:prSet>
      <dgm:spPr/>
    </dgm:pt>
    <dgm:pt modelId="{686B287E-836B-46B2-85D9-41C8F42B2C7C}" type="pres">
      <dgm:prSet presAssocID="{A774BDAC-B32E-415F-99BF-2322CE650B62}" presName="negativeSpace" presStyleCnt="0"/>
      <dgm:spPr/>
    </dgm:pt>
    <dgm:pt modelId="{FDD5CC62-75AB-418D-AD36-CDDE182A34A9}" type="pres">
      <dgm:prSet presAssocID="{A774BDAC-B32E-415F-99BF-2322CE650B62}" presName="childText" presStyleLbl="conFgAcc1" presStyleIdx="0" presStyleCnt="4">
        <dgm:presLayoutVars>
          <dgm:bulletEnabled val="1"/>
        </dgm:presLayoutVars>
      </dgm:prSet>
      <dgm:spPr>
        <a:ln>
          <a:solidFill>
            <a:schemeClr val="tx1"/>
          </a:solidFill>
        </a:ln>
      </dgm:spPr>
    </dgm:pt>
    <dgm:pt modelId="{0CC3447F-C4F2-48D0-B0AD-3F4B8DB0249F}" type="pres">
      <dgm:prSet presAssocID="{DD87B524-365B-495F-A018-57353C962EF2}" presName="spaceBetweenRectangles" presStyleCnt="0"/>
      <dgm:spPr/>
    </dgm:pt>
    <dgm:pt modelId="{94F708AA-289F-481A-A711-285812B117C5}" type="pres">
      <dgm:prSet presAssocID="{959C62E6-825F-424E-BD6B-7175D2161E19}" presName="parentLin" presStyleCnt="0"/>
      <dgm:spPr/>
    </dgm:pt>
    <dgm:pt modelId="{3D9658F5-1AC0-483E-8FF8-AA5424C71A48}" type="pres">
      <dgm:prSet presAssocID="{959C62E6-825F-424E-BD6B-7175D2161E19}" presName="parentLeftMargin" presStyleLbl="node1" presStyleIdx="0" presStyleCnt="4"/>
      <dgm:spPr/>
    </dgm:pt>
    <dgm:pt modelId="{3F4957A5-2DC3-40D5-986F-71A8A9F532D9}" type="pres">
      <dgm:prSet presAssocID="{959C62E6-825F-424E-BD6B-7175D2161E19}" presName="parentText" presStyleLbl="node1" presStyleIdx="1" presStyleCnt="4">
        <dgm:presLayoutVars>
          <dgm:chMax val="0"/>
          <dgm:bulletEnabled val="1"/>
        </dgm:presLayoutVars>
      </dgm:prSet>
      <dgm:spPr/>
    </dgm:pt>
    <dgm:pt modelId="{72DE8DF8-57F3-4DE3-85F0-FFD59B4E2718}" type="pres">
      <dgm:prSet presAssocID="{959C62E6-825F-424E-BD6B-7175D2161E19}" presName="negativeSpace" presStyleCnt="0"/>
      <dgm:spPr/>
    </dgm:pt>
    <dgm:pt modelId="{39455AA4-B4C2-41BE-BA19-4A68FEE6488B}" type="pres">
      <dgm:prSet presAssocID="{959C62E6-825F-424E-BD6B-7175D2161E19}" presName="childText" presStyleLbl="conFgAcc1" presStyleIdx="1" presStyleCnt="4">
        <dgm:presLayoutVars>
          <dgm:bulletEnabled val="1"/>
        </dgm:presLayoutVars>
      </dgm:prSet>
      <dgm:spPr/>
    </dgm:pt>
    <dgm:pt modelId="{4D231029-9E62-42DF-B354-5AB437B39A01}" type="pres">
      <dgm:prSet presAssocID="{FFE0D9CB-8D5B-4EDE-928A-2091C8CF8692}" presName="spaceBetweenRectangles" presStyleCnt="0"/>
      <dgm:spPr/>
    </dgm:pt>
    <dgm:pt modelId="{D4BA6DE7-68B1-41B7-A291-68DD12085BC9}" type="pres">
      <dgm:prSet presAssocID="{AD3AF919-EBE7-494E-8604-133A83DE96C5}" presName="parentLin" presStyleCnt="0"/>
      <dgm:spPr/>
    </dgm:pt>
    <dgm:pt modelId="{FA9889DA-FF48-4251-9954-FC96FD672144}" type="pres">
      <dgm:prSet presAssocID="{AD3AF919-EBE7-494E-8604-133A83DE96C5}" presName="parentLeftMargin" presStyleLbl="node1" presStyleIdx="1" presStyleCnt="4"/>
      <dgm:spPr/>
    </dgm:pt>
    <dgm:pt modelId="{DE31C2DB-0D6E-4265-A857-273407723A7D}" type="pres">
      <dgm:prSet presAssocID="{AD3AF919-EBE7-494E-8604-133A83DE96C5}" presName="parentText" presStyleLbl="node1" presStyleIdx="2" presStyleCnt="4">
        <dgm:presLayoutVars>
          <dgm:chMax val="0"/>
          <dgm:bulletEnabled val="1"/>
        </dgm:presLayoutVars>
      </dgm:prSet>
      <dgm:spPr/>
    </dgm:pt>
    <dgm:pt modelId="{33E1D51F-A3B3-49D9-8850-B027251BC230}" type="pres">
      <dgm:prSet presAssocID="{AD3AF919-EBE7-494E-8604-133A83DE96C5}" presName="negativeSpace" presStyleCnt="0"/>
      <dgm:spPr/>
    </dgm:pt>
    <dgm:pt modelId="{A4463F54-44D3-41AE-AFB6-A391861F161D}" type="pres">
      <dgm:prSet presAssocID="{AD3AF919-EBE7-494E-8604-133A83DE96C5}" presName="childText" presStyleLbl="conFgAcc1" presStyleIdx="2" presStyleCnt="4">
        <dgm:presLayoutVars>
          <dgm:bulletEnabled val="1"/>
        </dgm:presLayoutVars>
      </dgm:prSet>
      <dgm:spPr/>
    </dgm:pt>
    <dgm:pt modelId="{93C96CE5-CE7B-4E52-ACA3-0D37EBCE952C}" type="pres">
      <dgm:prSet presAssocID="{22BC7485-F4B0-462C-9834-24484302FC4C}" presName="spaceBetweenRectangles" presStyleCnt="0"/>
      <dgm:spPr/>
    </dgm:pt>
    <dgm:pt modelId="{0B430806-44CE-4915-B893-A7DD263A1ECF}" type="pres">
      <dgm:prSet presAssocID="{8E9EE620-F113-41C0-B052-61EF9746253E}" presName="parentLin" presStyleCnt="0"/>
      <dgm:spPr/>
    </dgm:pt>
    <dgm:pt modelId="{8E5A1656-A24F-483F-B38C-F693A9B23A4E}" type="pres">
      <dgm:prSet presAssocID="{8E9EE620-F113-41C0-B052-61EF9746253E}" presName="parentLeftMargin" presStyleLbl="node1" presStyleIdx="2" presStyleCnt="4"/>
      <dgm:spPr/>
    </dgm:pt>
    <dgm:pt modelId="{28C22F89-D48D-4E2C-A26D-942BEE6D14CD}" type="pres">
      <dgm:prSet presAssocID="{8E9EE620-F113-41C0-B052-61EF9746253E}" presName="parentText" presStyleLbl="node1" presStyleIdx="3" presStyleCnt="4">
        <dgm:presLayoutVars>
          <dgm:chMax val="0"/>
          <dgm:bulletEnabled val="1"/>
        </dgm:presLayoutVars>
      </dgm:prSet>
      <dgm:spPr/>
    </dgm:pt>
    <dgm:pt modelId="{7A9F7B16-29C0-459A-9496-8E3BA499F69E}" type="pres">
      <dgm:prSet presAssocID="{8E9EE620-F113-41C0-B052-61EF9746253E}" presName="negativeSpace" presStyleCnt="0"/>
      <dgm:spPr/>
    </dgm:pt>
    <dgm:pt modelId="{BEE7720F-5110-4F2A-8823-21116DE6A08E}" type="pres">
      <dgm:prSet presAssocID="{8E9EE620-F113-41C0-B052-61EF9746253E}" presName="childText" presStyleLbl="conFgAcc1" presStyleIdx="3" presStyleCnt="4">
        <dgm:presLayoutVars>
          <dgm:bulletEnabled val="1"/>
        </dgm:presLayoutVars>
      </dgm:prSet>
      <dgm:spPr/>
    </dgm:pt>
  </dgm:ptLst>
  <dgm:cxnLst>
    <dgm:cxn modelId="{81566509-BDD0-4958-9269-BE9B6096B0B9}" type="presOf" srcId="{8E9EE620-F113-41C0-B052-61EF9746253E}" destId="{28C22F89-D48D-4E2C-A26D-942BEE6D14CD}" srcOrd="1" destOrd="0" presId="urn:microsoft.com/office/officeart/2005/8/layout/list1"/>
    <dgm:cxn modelId="{F6B51811-09FC-4952-AE45-B51830599E71}" srcId="{959C62E6-825F-424E-BD6B-7175D2161E19}" destId="{F169AAB9-ED82-4068-BE06-1BFD12288DE9}" srcOrd="2" destOrd="0" parTransId="{D9652ACD-B922-4BA1-B3F6-A41FE6B9E766}" sibTransId="{27AE5AD6-8B3F-4AD6-A709-ACCD6ECE6F12}"/>
    <dgm:cxn modelId="{C1CC2E1B-03AF-4A64-82C7-051D003D87C5}" type="presOf" srcId="{47041C96-2F39-4DC6-9E77-195489A98E7E}" destId="{A4463F54-44D3-41AE-AFB6-A391861F161D}" srcOrd="0" destOrd="1" presId="urn:microsoft.com/office/officeart/2005/8/layout/list1"/>
    <dgm:cxn modelId="{6B3B0E1D-A5F1-4AC8-BC24-E3FC382EE595}" srcId="{BAA2CBC0-2461-4FF3-86A1-3E63D4EC83F2}" destId="{959C62E6-825F-424E-BD6B-7175D2161E19}" srcOrd="1" destOrd="0" parTransId="{4779BDB2-B9E2-405D-9CE4-03C5E4872251}" sibTransId="{FFE0D9CB-8D5B-4EDE-928A-2091C8CF8692}"/>
    <dgm:cxn modelId="{1F183526-01E6-424D-8869-9E33807427BA}" type="presOf" srcId="{F169AAB9-ED82-4068-BE06-1BFD12288DE9}" destId="{39455AA4-B4C2-41BE-BA19-4A68FEE6488B}" srcOrd="0" destOrd="2" presId="urn:microsoft.com/office/officeart/2005/8/layout/list1"/>
    <dgm:cxn modelId="{58E34229-38A4-43C8-91AE-6C5611A1205E}" type="presOf" srcId="{AD3AF919-EBE7-494E-8604-133A83DE96C5}" destId="{FA9889DA-FF48-4251-9954-FC96FD672144}" srcOrd="0" destOrd="0" presId="urn:microsoft.com/office/officeart/2005/8/layout/list1"/>
    <dgm:cxn modelId="{908E0B2E-F699-401C-B31B-CCBA6CA83C38}" srcId="{959C62E6-825F-424E-BD6B-7175D2161E19}" destId="{FEED4E4A-8F52-4D66-86BF-F4BAE303C248}" srcOrd="0" destOrd="0" parTransId="{35E87AEF-8B45-43F7-A188-621B352FFDEC}" sibTransId="{D509A8F7-440D-4DF4-971A-1999B0B4C368}"/>
    <dgm:cxn modelId="{DDA6692E-B08C-4AA7-B594-CAD7C134F190}" srcId="{959C62E6-825F-424E-BD6B-7175D2161E19}" destId="{1DC05FAC-3918-4188-9DE4-BE946106CE6D}" srcOrd="3" destOrd="0" parTransId="{4F5E473E-F0DE-4D99-9687-4EC03D34152D}" sibTransId="{7B71CD24-0AA6-47B1-B220-7FF1AD006019}"/>
    <dgm:cxn modelId="{9698FD30-30EA-48FB-9CB7-DC2B234B5CAA}" type="presOf" srcId="{959C62E6-825F-424E-BD6B-7175D2161E19}" destId="{3D9658F5-1AC0-483E-8FF8-AA5424C71A48}" srcOrd="0" destOrd="0" presId="urn:microsoft.com/office/officeart/2005/8/layout/list1"/>
    <dgm:cxn modelId="{EB55383B-689D-4091-9C22-5A1FD0ED2693}" srcId="{959C62E6-825F-424E-BD6B-7175D2161E19}" destId="{9B8BF576-7FD9-41C0-B86E-747F8F6670FE}" srcOrd="1" destOrd="0" parTransId="{54886199-2700-4C90-8ADB-EA63CCFCA96B}" sibTransId="{3C32C83A-A806-4C93-9E8A-F77FEE4CB520}"/>
    <dgm:cxn modelId="{AB45C140-7ED9-4FFB-A933-53EA81A67C09}" type="presOf" srcId="{1220F728-65DB-4537-8311-05ACB3DF6638}" destId="{BEE7720F-5110-4F2A-8823-21116DE6A08E}" srcOrd="0" destOrd="1" presId="urn:microsoft.com/office/officeart/2005/8/layout/list1"/>
    <dgm:cxn modelId="{58351C66-892F-489C-A1F2-57B86536BAB5}" type="presOf" srcId="{583F3CC2-6EA7-42A3-94FD-D51F6F7FA5BD}" destId="{A4463F54-44D3-41AE-AFB6-A391861F161D}" srcOrd="0" destOrd="0" presId="urn:microsoft.com/office/officeart/2005/8/layout/list1"/>
    <dgm:cxn modelId="{1632EB46-348F-4F62-A44D-A85DE3853E2E}" srcId="{BAA2CBC0-2461-4FF3-86A1-3E63D4EC83F2}" destId="{AD3AF919-EBE7-494E-8604-133A83DE96C5}" srcOrd="2" destOrd="0" parTransId="{E65BA5B8-9863-473F-A60B-5EB6269D017A}" sibTransId="{22BC7485-F4B0-462C-9834-24484302FC4C}"/>
    <dgm:cxn modelId="{E7C3F86E-A19B-4FCC-901A-A702CF7A657A}" type="presOf" srcId="{A774BDAC-B32E-415F-99BF-2322CE650B62}" destId="{15367129-E545-4021-A9EE-E2AB98B545E5}" srcOrd="1" destOrd="0" presId="urn:microsoft.com/office/officeart/2005/8/layout/list1"/>
    <dgm:cxn modelId="{2E80D48F-5E16-4E26-803B-280EFF43BFA7}" srcId="{8E9EE620-F113-41C0-B052-61EF9746253E}" destId="{1220F728-65DB-4537-8311-05ACB3DF6638}" srcOrd="1" destOrd="0" parTransId="{4EB6C801-49EC-4448-B491-A5D19AE4F79F}" sibTransId="{2482D888-E693-4C88-94F5-B1DFEA0BB7D3}"/>
    <dgm:cxn modelId="{1C91DA99-56C5-4862-B262-8046127988CC}" srcId="{BAA2CBC0-2461-4FF3-86A1-3E63D4EC83F2}" destId="{8E9EE620-F113-41C0-B052-61EF9746253E}" srcOrd="3" destOrd="0" parTransId="{A55F4CE6-BC2F-42D8-9850-016D099C25C3}" sibTransId="{B239E8BC-240E-4024-AAF8-A87966E25C29}"/>
    <dgm:cxn modelId="{E11A2B9E-531F-4F0B-A342-BD3C2F3136AA}" type="presOf" srcId="{A774BDAC-B32E-415F-99BF-2322CE650B62}" destId="{B167DFA6-5711-42DB-B561-FEF1E49BB827}" srcOrd="0" destOrd="0" presId="urn:microsoft.com/office/officeart/2005/8/layout/list1"/>
    <dgm:cxn modelId="{80C7E3A3-436B-4896-AFB0-ECE92F1CEDB1}" type="presOf" srcId="{9B8BF576-7FD9-41C0-B86E-747F8F6670FE}" destId="{39455AA4-B4C2-41BE-BA19-4A68FEE6488B}" srcOrd="0" destOrd="1" presId="urn:microsoft.com/office/officeart/2005/8/layout/list1"/>
    <dgm:cxn modelId="{AB5F75A8-8883-4BC7-AA55-067F92F3EBA1}" type="presOf" srcId="{FEED4E4A-8F52-4D66-86BF-F4BAE303C248}" destId="{39455AA4-B4C2-41BE-BA19-4A68FEE6488B}" srcOrd="0" destOrd="0" presId="urn:microsoft.com/office/officeart/2005/8/layout/list1"/>
    <dgm:cxn modelId="{46DFA5C3-5028-40F8-B326-2E023380CA03}" type="presOf" srcId="{1DC05FAC-3918-4188-9DE4-BE946106CE6D}" destId="{39455AA4-B4C2-41BE-BA19-4A68FEE6488B}" srcOrd="0" destOrd="3" presId="urn:microsoft.com/office/officeart/2005/8/layout/list1"/>
    <dgm:cxn modelId="{77AE3BC5-47D5-449F-8397-C437EFC8EFCD}" srcId="{AD3AF919-EBE7-494E-8604-133A83DE96C5}" destId="{47041C96-2F39-4DC6-9E77-195489A98E7E}" srcOrd="1" destOrd="0" parTransId="{929AE204-696F-4EF8-BFC1-AECDC9745497}" sibTransId="{49419412-1224-420E-B29F-24AC6388F370}"/>
    <dgm:cxn modelId="{99F7AFC6-2961-416B-BE7B-89413853786C}" type="presOf" srcId="{959C62E6-825F-424E-BD6B-7175D2161E19}" destId="{3F4957A5-2DC3-40D5-986F-71A8A9F532D9}" srcOrd="1" destOrd="0" presId="urn:microsoft.com/office/officeart/2005/8/layout/list1"/>
    <dgm:cxn modelId="{5DCCF4C8-530C-4F2D-BCD2-41A8ABB6C395}" srcId="{8E9EE620-F113-41C0-B052-61EF9746253E}" destId="{354E5536-3A31-4B91-9BD8-1DC1D4DDAAB6}" srcOrd="0" destOrd="0" parTransId="{CE578B80-D8F1-475C-90ED-84CCB6B69C1F}" sibTransId="{962F40A1-3912-4D68-ABF2-5F6EAD1EA8E3}"/>
    <dgm:cxn modelId="{1E63A1CA-68A3-4C34-B344-0B2AF5FC7C9D}" type="presOf" srcId="{8E9EE620-F113-41C0-B052-61EF9746253E}" destId="{8E5A1656-A24F-483F-B38C-F693A9B23A4E}" srcOrd="0" destOrd="0" presId="urn:microsoft.com/office/officeart/2005/8/layout/list1"/>
    <dgm:cxn modelId="{B477CCCF-8E70-418D-8811-62D6BCE666E1}" srcId="{BAA2CBC0-2461-4FF3-86A1-3E63D4EC83F2}" destId="{A774BDAC-B32E-415F-99BF-2322CE650B62}" srcOrd="0" destOrd="0" parTransId="{62196259-8A17-4078-A4B9-CBF0D6CC598B}" sibTransId="{DD87B524-365B-495F-A018-57353C962EF2}"/>
    <dgm:cxn modelId="{419908D9-0868-41FC-B517-355ACC06E9AC}" type="presOf" srcId="{BAA2CBC0-2461-4FF3-86A1-3E63D4EC83F2}" destId="{03B3E689-5F1C-4B45-B1D6-DDE663E5E257}" srcOrd="0" destOrd="0" presId="urn:microsoft.com/office/officeart/2005/8/layout/list1"/>
    <dgm:cxn modelId="{CAEA9FD9-1E0D-4A95-8C2C-B450D8598260}" type="presOf" srcId="{AD3AF919-EBE7-494E-8604-133A83DE96C5}" destId="{DE31C2DB-0D6E-4265-A857-273407723A7D}" srcOrd="1" destOrd="0" presId="urn:microsoft.com/office/officeart/2005/8/layout/list1"/>
    <dgm:cxn modelId="{EB02E2DD-AAB7-43AB-BC1B-EB3AA3545DD8}" srcId="{AD3AF919-EBE7-494E-8604-133A83DE96C5}" destId="{583F3CC2-6EA7-42A3-94FD-D51F6F7FA5BD}" srcOrd="0" destOrd="0" parTransId="{E0EF2F34-4D02-49CE-8050-3287254B33CD}" sibTransId="{10D0E7CD-B9C2-4575-8979-D073A0C45142}"/>
    <dgm:cxn modelId="{8387FFF3-952F-4481-B014-0933B183A6EB}" type="presOf" srcId="{354E5536-3A31-4B91-9BD8-1DC1D4DDAAB6}" destId="{BEE7720F-5110-4F2A-8823-21116DE6A08E}" srcOrd="0" destOrd="0" presId="urn:microsoft.com/office/officeart/2005/8/layout/list1"/>
    <dgm:cxn modelId="{E2671233-5646-490C-83FD-810F6722DD1E}" type="presParOf" srcId="{03B3E689-5F1C-4B45-B1D6-DDE663E5E257}" destId="{FA03A2B3-DDE1-4174-9E68-6AC64F997453}" srcOrd="0" destOrd="0" presId="urn:microsoft.com/office/officeart/2005/8/layout/list1"/>
    <dgm:cxn modelId="{16699D62-37F1-40DD-B05A-A0EBD6CB9DA8}" type="presParOf" srcId="{FA03A2B3-DDE1-4174-9E68-6AC64F997453}" destId="{B167DFA6-5711-42DB-B561-FEF1E49BB827}" srcOrd="0" destOrd="0" presId="urn:microsoft.com/office/officeart/2005/8/layout/list1"/>
    <dgm:cxn modelId="{4AD90648-A52E-4262-9D35-A1F99AD69C87}" type="presParOf" srcId="{FA03A2B3-DDE1-4174-9E68-6AC64F997453}" destId="{15367129-E545-4021-A9EE-E2AB98B545E5}" srcOrd="1" destOrd="0" presId="urn:microsoft.com/office/officeart/2005/8/layout/list1"/>
    <dgm:cxn modelId="{3A345224-14EF-4429-9FC1-ED3B567FE510}" type="presParOf" srcId="{03B3E689-5F1C-4B45-B1D6-DDE663E5E257}" destId="{686B287E-836B-46B2-85D9-41C8F42B2C7C}" srcOrd="1" destOrd="0" presId="urn:microsoft.com/office/officeart/2005/8/layout/list1"/>
    <dgm:cxn modelId="{3C396A6D-DA63-40B9-9F76-EDBEDCA6D88B}" type="presParOf" srcId="{03B3E689-5F1C-4B45-B1D6-DDE663E5E257}" destId="{FDD5CC62-75AB-418D-AD36-CDDE182A34A9}" srcOrd="2" destOrd="0" presId="urn:microsoft.com/office/officeart/2005/8/layout/list1"/>
    <dgm:cxn modelId="{B6E2B593-5004-4330-BA20-FA550C3DE688}" type="presParOf" srcId="{03B3E689-5F1C-4B45-B1D6-DDE663E5E257}" destId="{0CC3447F-C4F2-48D0-B0AD-3F4B8DB0249F}" srcOrd="3" destOrd="0" presId="urn:microsoft.com/office/officeart/2005/8/layout/list1"/>
    <dgm:cxn modelId="{3CC1BA90-9F8A-46A9-9845-2913BD3696EF}" type="presParOf" srcId="{03B3E689-5F1C-4B45-B1D6-DDE663E5E257}" destId="{94F708AA-289F-481A-A711-285812B117C5}" srcOrd="4" destOrd="0" presId="urn:microsoft.com/office/officeart/2005/8/layout/list1"/>
    <dgm:cxn modelId="{8B637425-DCD9-4C9B-AB38-2AC960B5081E}" type="presParOf" srcId="{94F708AA-289F-481A-A711-285812B117C5}" destId="{3D9658F5-1AC0-483E-8FF8-AA5424C71A48}" srcOrd="0" destOrd="0" presId="urn:microsoft.com/office/officeart/2005/8/layout/list1"/>
    <dgm:cxn modelId="{FCD8C558-18F1-406B-9492-92D368245425}" type="presParOf" srcId="{94F708AA-289F-481A-A711-285812B117C5}" destId="{3F4957A5-2DC3-40D5-986F-71A8A9F532D9}" srcOrd="1" destOrd="0" presId="urn:microsoft.com/office/officeart/2005/8/layout/list1"/>
    <dgm:cxn modelId="{0019F17D-FC8B-4514-9A9A-880F7D194050}" type="presParOf" srcId="{03B3E689-5F1C-4B45-B1D6-DDE663E5E257}" destId="{72DE8DF8-57F3-4DE3-85F0-FFD59B4E2718}" srcOrd="5" destOrd="0" presId="urn:microsoft.com/office/officeart/2005/8/layout/list1"/>
    <dgm:cxn modelId="{EF9A9806-2ED1-44FB-B59C-D9A51FC6A326}" type="presParOf" srcId="{03B3E689-5F1C-4B45-B1D6-DDE663E5E257}" destId="{39455AA4-B4C2-41BE-BA19-4A68FEE6488B}" srcOrd="6" destOrd="0" presId="urn:microsoft.com/office/officeart/2005/8/layout/list1"/>
    <dgm:cxn modelId="{49CE5E5A-085B-42A3-8C1D-266EE2C15EA2}" type="presParOf" srcId="{03B3E689-5F1C-4B45-B1D6-DDE663E5E257}" destId="{4D231029-9E62-42DF-B354-5AB437B39A01}" srcOrd="7" destOrd="0" presId="urn:microsoft.com/office/officeart/2005/8/layout/list1"/>
    <dgm:cxn modelId="{FAE973DB-4B79-4AC4-93D9-38EBA01DCF48}" type="presParOf" srcId="{03B3E689-5F1C-4B45-B1D6-DDE663E5E257}" destId="{D4BA6DE7-68B1-41B7-A291-68DD12085BC9}" srcOrd="8" destOrd="0" presId="urn:microsoft.com/office/officeart/2005/8/layout/list1"/>
    <dgm:cxn modelId="{C49B77EF-0D7D-47A2-8062-47E0A1620831}" type="presParOf" srcId="{D4BA6DE7-68B1-41B7-A291-68DD12085BC9}" destId="{FA9889DA-FF48-4251-9954-FC96FD672144}" srcOrd="0" destOrd="0" presId="urn:microsoft.com/office/officeart/2005/8/layout/list1"/>
    <dgm:cxn modelId="{1DD97683-DEA0-4157-B64B-1E0930C86617}" type="presParOf" srcId="{D4BA6DE7-68B1-41B7-A291-68DD12085BC9}" destId="{DE31C2DB-0D6E-4265-A857-273407723A7D}" srcOrd="1" destOrd="0" presId="urn:microsoft.com/office/officeart/2005/8/layout/list1"/>
    <dgm:cxn modelId="{3B89AD18-40F7-48D7-BAE5-17EEB3935179}" type="presParOf" srcId="{03B3E689-5F1C-4B45-B1D6-DDE663E5E257}" destId="{33E1D51F-A3B3-49D9-8850-B027251BC230}" srcOrd="9" destOrd="0" presId="urn:microsoft.com/office/officeart/2005/8/layout/list1"/>
    <dgm:cxn modelId="{6547F997-95BD-477F-B4A6-A0F6E71AD8AB}" type="presParOf" srcId="{03B3E689-5F1C-4B45-B1D6-DDE663E5E257}" destId="{A4463F54-44D3-41AE-AFB6-A391861F161D}" srcOrd="10" destOrd="0" presId="urn:microsoft.com/office/officeart/2005/8/layout/list1"/>
    <dgm:cxn modelId="{6DD08419-343D-41EB-BEA8-29BCD56563A1}" type="presParOf" srcId="{03B3E689-5F1C-4B45-B1D6-DDE663E5E257}" destId="{93C96CE5-CE7B-4E52-ACA3-0D37EBCE952C}" srcOrd="11" destOrd="0" presId="urn:microsoft.com/office/officeart/2005/8/layout/list1"/>
    <dgm:cxn modelId="{54CCD3E9-80DF-4896-A572-EA3C74090457}" type="presParOf" srcId="{03B3E689-5F1C-4B45-B1D6-DDE663E5E257}" destId="{0B430806-44CE-4915-B893-A7DD263A1ECF}" srcOrd="12" destOrd="0" presId="urn:microsoft.com/office/officeart/2005/8/layout/list1"/>
    <dgm:cxn modelId="{80295007-E0AD-4EA0-8CB8-DCE239FF0FA5}" type="presParOf" srcId="{0B430806-44CE-4915-B893-A7DD263A1ECF}" destId="{8E5A1656-A24F-483F-B38C-F693A9B23A4E}" srcOrd="0" destOrd="0" presId="urn:microsoft.com/office/officeart/2005/8/layout/list1"/>
    <dgm:cxn modelId="{F4CC6823-01EC-446C-8A61-CB3A115D1340}" type="presParOf" srcId="{0B430806-44CE-4915-B893-A7DD263A1ECF}" destId="{28C22F89-D48D-4E2C-A26D-942BEE6D14CD}" srcOrd="1" destOrd="0" presId="urn:microsoft.com/office/officeart/2005/8/layout/list1"/>
    <dgm:cxn modelId="{8A47E612-BA88-4396-A446-882AEDC746D1}" type="presParOf" srcId="{03B3E689-5F1C-4B45-B1D6-DDE663E5E257}" destId="{7A9F7B16-29C0-459A-9496-8E3BA499F69E}" srcOrd="13" destOrd="0" presId="urn:microsoft.com/office/officeart/2005/8/layout/list1"/>
    <dgm:cxn modelId="{A88D537A-11AF-4D18-BCA3-00126F2B06B3}" type="presParOf" srcId="{03B3E689-5F1C-4B45-B1D6-DDE663E5E257}" destId="{BEE7720F-5110-4F2A-8823-21116DE6A08E}" srcOrd="14"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FAB2937-6930-40FE-9929-099B4D0E6FA3}"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5C6D10CF-A41C-4F26-959B-5B99225CC4CA}">
      <dgm:prSet phldrT="[文本]" custT="1"/>
      <dgm:spPr/>
      <dgm:t>
        <a:bodyPr/>
        <a:lstStyle/>
        <a:p>
          <a:r>
            <a:rPr lang="zh-CN" altLang="en-US" sz="2000" b="1" kern="1200">
              <a:solidFill>
                <a:schemeClr val="bg1"/>
              </a:solidFill>
              <a:latin typeface="微软雅黑" panose="020B0503020204020204" pitchFamily="34" charset="-122"/>
              <a:ea typeface="微软雅黑" panose="020B0503020204020204" pitchFamily="34" charset="-122"/>
              <a:cs typeface="+mn-cs"/>
            </a:rPr>
            <a:t>研究意义</a:t>
          </a:r>
        </a:p>
      </dgm:t>
    </dgm:pt>
    <dgm:pt modelId="{333D17C4-12F9-47F2-81F9-7487894C496F}" type="parTrans" cxnId="{D83DD7B3-2118-4BD5-A8DB-D15EDABC47F7}">
      <dgm:prSet/>
      <dgm:spPr/>
      <dgm:t>
        <a:bodyPr/>
        <a:lstStyle/>
        <a:p>
          <a:endParaRPr lang="zh-CN" altLang="en-US"/>
        </a:p>
      </dgm:t>
    </dgm:pt>
    <dgm:pt modelId="{80F4ACDE-B43C-4FBB-BF0F-4227A25FB7A9}" type="sibTrans" cxnId="{D83DD7B3-2118-4BD5-A8DB-D15EDABC47F7}">
      <dgm:prSet/>
      <dgm:spPr/>
      <dgm:t>
        <a:bodyPr/>
        <a:lstStyle/>
        <a:p>
          <a:endParaRPr lang="zh-CN" altLang="en-US"/>
        </a:p>
      </dgm:t>
    </dgm:pt>
    <dgm:pt modelId="{59F6E513-E544-48FA-88E3-DE56A4625E84}">
      <dgm:prSet phldrT="[文本]" custT="1"/>
      <dgm:spPr>
        <a:noFill/>
      </dgm:spPr>
      <dgm:t>
        <a:bodyPr/>
        <a:lstStyle/>
        <a:p>
          <a:pPr algn="l"/>
          <a:r>
            <a:rPr lang="zh-CN" altLang="en-US" sz="1800" b="1">
              <a:solidFill>
                <a:srgbClr val="344778"/>
              </a:solidFill>
            </a:rPr>
            <a:t>改进现有灵巧手缺点</a:t>
          </a:r>
          <a:r>
            <a:rPr lang="zh-CN" altLang="en-US" sz="1800">
              <a:solidFill>
                <a:srgbClr val="344778"/>
              </a:solidFill>
            </a:rPr>
            <a:t>：</a:t>
          </a:r>
          <a:r>
            <a:rPr lang="zh-CN" altLang="en-US" sz="1800">
              <a:solidFill>
                <a:schemeClr val="tx1"/>
              </a:solidFill>
            </a:rPr>
            <a:t>纯刚性结构，结构复杂笨重，触觉感知能力差，适应性低。</a:t>
          </a:r>
        </a:p>
      </dgm:t>
    </dgm:pt>
    <dgm:pt modelId="{A3D8EE55-DF51-4A4B-8513-32CC10FFD131}" type="parTrans" cxnId="{502DE923-1012-4765-8AA6-2BDDA5566847}">
      <dgm:prSet/>
      <dgm:spPr/>
      <dgm:t>
        <a:bodyPr/>
        <a:lstStyle/>
        <a:p>
          <a:endParaRPr lang="zh-CN" altLang="en-US"/>
        </a:p>
      </dgm:t>
    </dgm:pt>
    <dgm:pt modelId="{19D2FC6A-5D27-446D-B9F6-87CBDDCD2936}" type="sibTrans" cxnId="{502DE923-1012-4765-8AA6-2BDDA5566847}">
      <dgm:prSet/>
      <dgm:spPr/>
      <dgm:t>
        <a:bodyPr/>
        <a:lstStyle/>
        <a:p>
          <a:endParaRPr lang="zh-CN" altLang="en-US"/>
        </a:p>
      </dgm:t>
    </dgm:pt>
    <dgm:pt modelId="{040529A2-0E1A-4993-A389-737D1DFB5866}">
      <dgm:prSet phldrT="[文本]" custT="1"/>
      <dgm:spPr>
        <a:noFill/>
      </dgm:spPr>
      <dgm:t>
        <a:bodyPr/>
        <a:lstStyle/>
        <a:p>
          <a:pPr algn="l"/>
          <a:r>
            <a:rPr lang="zh-CN" altLang="en-US" sz="1800" b="1" kern="1200">
              <a:solidFill>
                <a:srgbClr val="344778"/>
              </a:solidFill>
              <a:latin typeface="思源黑体 CN Regular"/>
              <a:ea typeface="思源黑体 CN Regular"/>
              <a:cs typeface="+mn-cs"/>
            </a:rPr>
            <a:t>提供创新灵巧手方案：</a:t>
          </a:r>
          <a:r>
            <a:rPr lang="zh-CN" altLang="en-US" sz="1800" kern="1200">
              <a:solidFill>
                <a:srgbClr val="000000"/>
              </a:solidFill>
              <a:latin typeface="思源黑体 CN Regular"/>
              <a:ea typeface="思源黑体 CN Regular"/>
              <a:cs typeface="+mn-cs"/>
            </a:rPr>
            <a:t>创新欠驱动结构，集成触觉感知系统、表面覆盖柔性皮肤。</a:t>
          </a:r>
        </a:p>
      </dgm:t>
    </dgm:pt>
    <dgm:pt modelId="{ABC7332E-F593-4AD4-B462-65E69A7EE705}" type="parTrans" cxnId="{7790F28E-F39C-4DC3-9DFE-18F9E6A7FB5E}">
      <dgm:prSet/>
      <dgm:spPr/>
      <dgm:t>
        <a:bodyPr/>
        <a:lstStyle/>
        <a:p>
          <a:endParaRPr lang="zh-CN" altLang="en-US"/>
        </a:p>
      </dgm:t>
    </dgm:pt>
    <dgm:pt modelId="{EAE20C36-48C2-4180-89DF-116368B35DCE}" type="sibTrans" cxnId="{7790F28E-F39C-4DC3-9DFE-18F9E6A7FB5E}">
      <dgm:prSet/>
      <dgm:spPr/>
      <dgm:t>
        <a:bodyPr/>
        <a:lstStyle/>
        <a:p>
          <a:endParaRPr lang="zh-CN" altLang="en-US"/>
        </a:p>
      </dgm:t>
    </dgm:pt>
    <dgm:pt modelId="{6FB10BE6-4E94-42CD-8290-8345A6EB7526}" type="pres">
      <dgm:prSet presAssocID="{BFAB2937-6930-40FE-9929-099B4D0E6FA3}" presName="hierChild1" presStyleCnt="0">
        <dgm:presLayoutVars>
          <dgm:orgChart val="1"/>
          <dgm:chPref val="1"/>
          <dgm:dir/>
          <dgm:animOne val="branch"/>
          <dgm:animLvl val="lvl"/>
          <dgm:resizeHandles/>
        </dgm:presLayoutVars>
      </dgm:prSet>
      <dgm:spPr/>
    </dgm:pt>
    <dgm:pt modelId="{F4782A1E-4812-45BD-B710-89D91AC2EA21}" type="pres">
      <dgm:prSet presAssocID="{5C6D10CF-A41C-4F26-959B-5B99225CC4CA}" presName="hierRoot1" presStyleCnt="0">
        <dgm:presLayoutVars>
          <dgm:hierBranch val="init"/>
        </dgm:presLayoutVars>
      </dgm:prSet>
      <dgm:spPr/>
    </dgm:pt>
    <dgm:pt modelId="{83AC1F82-3222-40F4-AED9-D1DF5C7F02CB}" type="pres">
      <dgm:prSet presAssocID="{5C6D10CF-A41C-4F26-959B-5B99225CC4CA}" presName="rootComposite1" presStyleCnt="0"/>
      <dgm:spPr/>
    </dgm:pt>
    <dgm:pt modelId="{391930D3-3A7F-4FBD-9D6A-61270BAE17F6}" type="pres">
      <dgm:prSet presAssocID="{5C6D10CF-A41C-4F26-959B-5B99225CC4CA}" presName="rootText1" presStyleLbl="node0" presStyleIdx="0" presStyleCnt="1" custScaleX="56974" custScaleY="44881" custLinFactNeighborX="-42" custLinFactNeighborY="-2601">
        <dgm:presLayoutVars>
          <dgm:chPref val="3"/>
        </dgm:presLayoutVars>
      </dgm:prSet>
      <dgm:spPr/>
    </dgm:pt>
    <dgm:pt modelId="{A041FAB7-D3BA-4218-B63A-3914D610D041}" type="pres">
      <dgm:prSet presAssocID="{5C6D10CF-A41C-4F26-959B-5B99225CC4CA}" presName="rootConnector1" presStyleLbl="node1" presStyleIdx="0" presStyleCnt="0"/>
      <dgm:spPr/>
    </dgm:pt>
    <dgm:pt modelId="{C2F2A4C6-FB68-4302-847E-FF40AD342DCE}" type="pres">
      <dgm:prSet presAssocID="{5C6D10CF-A41C-4F26-959B-5B99225CC4CA}" presName="hierChild2" presStyleCnt="0"/>
      <dgm:spPr/>
    </dgm:pt>
    <dgm:pt modelId="{BDA5B1FC-5734-483E-B4D1-BFF88462C011}" type="pres">
      <dgm:prSet presAssocID="{A3D8EE55-DF51-4A4B-8513-32CC10FFD131}" presName="Name64" presStyleLbl="parChTrans1D2" presStyleIdx="0" presStyleCnt="2"/>
      <dgm:spPr/>
    </dgm:pt>
    <dgm:pt modelId="{E8997E78-9B93-43E7-898F-3BC24CCCBAE7}" type="pres">
      <dgm:prSet presAssocID="{59F6E513-E544-48FA-88E3-DE56A4625E84}" presName="hierRoot2" presStyleCnt="0">
        <dgm:presLayoutVars>
          <dgm:hierBranch val="init"/>
        </dgm:presLayoutVars>
      </dgm:prSet>
      <dgm:spPr/>
    </dgm:pt>
    <dgm:pt modelId="{4EE25437-D39B-4E57-944A-5D83433F50E3}" type="pres">
      <dgm:prSet presAssocID="{59F6E513-E544-48FA-88E3-DE56A4625E84}" presName="rootComposite" presStyleCnt="0"/>
      <dgm:spPr/>
    </dgm:pt>
    <dgm:pt modelId="{6D32BDA9-EE35-499C-A8AB-18163A909F33}" type="pres">
      <dgm:prSet presAssocID="{59F6E513-E544-48FA-88E3-DE56A4625E84}" presName="rootText" presStyleLbl="node2" presStyleIdx="0" presStyleCnt="2" custScaleX="318331" custScaleY="39832">
        <dgm:presLayoutVars>
          <dgm:chPref val="3"/>
        </dgm:presLayoutVars>
      </dgm:prSet>
      <dgm:spPr/>
    </dgm:pt>
    <dgm:pt modelId="{1D5AF4AD-29F6-438E-859A-60E183A793FE}" type="pres">
      <dgm:prSet presAssocID="{59F6E513-E544-48FA-88E3-DE56A4625E84}" presName="rootConnector" presStyleLbl="node2" presStyleIdx="0" presStyleCnt="2"/>
      <dgm:spPr/>
    </dgm:pt>
    <dgm:pt modelId="{EE6DB5E3-D263-47DC-AE34-5A45068C4F58}" type="pres">
      <dgm:prSet presAssocID="{59F6E513-E544-48FA-88E3-DE56A4625E84}" presName="hierChild4" presStyleCnt="0"/>
      <dgm:spPr/>
    </dgm:pt>
    <dgm:pt modelId="{CBEF582A-60A6-4137-B595-D46155C8E3EB}" type="pres">
      <dgm:prSet presAssocID="{59F6E513-E544-48FA-88E3-DE56A4625E84}" presName="hierChild5" presStyleCnt="0"/>
      <dgm:spPr/>
    </dgm:pt>
    <dgm:pt modelId="{04EA69AF-298F-4994-976D-A8BE2D3C4732}" type="pres">
      <dgm:prSet presAssocID="{ABC7332E-F593-4AD4-B462-65E69A7EE705}" presName="Name64" presStyleLbl="parChTrans1D2" presStyleIdx="1" presStyleCnt="2"/>
      <dgm:spPr/>
    </dgm:pt>
    <dgm:pt modelId="{7053CB8D-7878-46F9-BDCA-2FC992837AF4}" type="pres">
      <dgm:prSet presAssocID="{040529A2-0E1A-4993-A389-737D1DFB5866}" presName="hierRoot2" presStyleCnt="0">
        <dgm:presLayoutVars>
          <dgm:hierBranch val="init"/>
        </dgm:presLayoutVars>
      </dgm:prSet>
      <dgm:spPr/>
    </dgm:pt>
    <dgm:pt modelId="{E14A3EF4-2A2D-4749-9258-D471570F60B1}" type="pres">
      <dgm:prSet presAssocID="{040529A2-0E1A-4993-A389-737D1DFB5866}" presName="rootComposite" presStyleCnt="0"/>
      <dgm:spPr/>
    </dgm:pt>
    <dgm:pt modelId="{052F4386-7229-4638-80FF-7ABACBE4AF42}" type="pres">
      <dgm:prSet presAssocID="{040529A2-0E1A-4993-A389-737D1DFB5866}" presName="rootText" presStyleLbl="node2" presStyleIdx="1" presStyleCnt="2" custScaleX="320218" custScaleY="44881">
        <dgm:presLayoutVars>
          <dgm:chPref val="3"/>
        </dgm:presLayoutVars>
      </dgm:prSet>
      <dgm:spPr/>
    </dgm:pt>
    <dgm:pt modelId="{FEB83856-4959-43F7-9074-81663A450129}" type="pres">
      <dgm:prSet presAssocID="{040529A2-0E1A-4993-A389-737D1DFB5866}" presName="rootConnector" presStyleLbl="node2" presStyleIdx="1" presStyleCnt="2"/>
      <dgm:spPr/>
    </dgm:pt>
    <dgm:pt modelId="{690F5E15-D557-4173-BF0A-E9D87596D44C}" type="pres">
      <dgm:prSet presAssocID="{040529A2-0E1A-4993-A389-737D1DFB5866}" presName="hierChild4" presStyleCnt="0"/>
      <dgm:spPr/>
    </dgm:pt>
    <dgm:pt modelId="{68CA7CFE-9B75-48D8-8F84-242C0EF1A261}" type="pres">
      <dgm:prSet presAssocID="{040529A2-0E1A-4993-A389-737D1DFB5866}" presName="hierChild5" presStyleCnt="0"/>
      <dgm:spPr/>
    </dgm:pt>
    <dgm:pt modelId="{6E1172C2-C7B4-4CA4-ABD7-989E2AC3DD71}" type="pres">
      <dgm:prSet presAssocID="{5C6D10CF-A41C-4F26-959B-5B99225CC4CA}" presName="hierChild3" presStyleCnt="0"/>
      <dgm:spPr/>
    </dgm:pt>
  </dgm:ptLst>
  <dgm:cxnLst>
    <dgm:cxn modelId="{502DE923-1012-4765-8AA6-2BDDA5566847}" srcId="{5C6D10CF-A41C-4F26-959B-5B99225CC4CA}" destId="{59F6E513-E544-48FA-88E3-DE56A4625E84}" srcOrd="0" destOrd="0" parTransId="{A3D8EE55-DF51-4A4B-8513-32CC10FFD131}" sibTransId="{19D2FC6A-5D27-446D-B9F6-87CBDDCD2936}"/>
    <dgm:cxn modelId="{4432E776-B406-4A96-A11F-B9235FF7B9E5}" type="presOf" srcId="{5C6D10CF-A41C-4F26-959B-5B99225CC4CA}" destId="{A041FAB7-D3BA-4218-B63A-3914D610D041}" srcOrd="1" destOrd="0" presId="urn:microsoft.com/office/officeart/2009/3/layout/HorizontalOrganizationChart"/>
    <dgm:cxn modelId="{1DA8A67E-83C5-49E0-9398-F1B36045F96D}" type="presOf" srcId="{A3D8EE55-DF51-4A4B-8513-32CC10FFD131}" destId="{BDA5B1FC-5734-483E-B4D1-BFF88462C011}" srcOrd="0" destOrd="0" presId="urn:microsoft.com/office/officeart/2009/3/layout/HorizontalOrganizationChart"/>
    <dgm:cxn modelId="{89F09D87-2DB2-423E-B82E-EBA4AE566352}" type="presOf" srcId="{59F6E513-E544-48FA-88E3-DE56A4625E84}" destId="{6D32BDA9-EE35-499C-A8AB-18163A909F33}" srcOrd="0" destOrd="0" presId="urn:microsoft.com/office/officeart/2009/3/layout/HorizontalOrganizationChart"/>
    <dgm:cxn modelId="{5F8AE387-4813-4A05-9702-9DB3AB0DA419}" type="presOf" srcId="{BFAB2937-6930-40FE-9929-099B4D0E6FA3}" destId="{6FB10BE6-4E94-42CD-8290-8345A6EB7526}" srcOrd="0" destOrd="0" presId="urn:microsoft.com/office/officeart/2009/3/layout/HorizontalOrganizationChart"/>
    <dgm:cxn modelId="{79BE3E8A-908C-4A9E-B9E6-49EE444CB5EC}" type="presOf" srcId="{59F6E513-E544-48FA-88E3-DE56A4625E84}" destId="{1D5AF4AD-29F6-438E-859A-60E183A793FE}" srcOrd="1" destOrd="0" presId="urn:microsoft.com/office/officeart/2009/3/layout/HorizontalOrganizationChart"/>
    <dgm:cxn modelId="{7790F28E-F39C-4DC3-9DFE-18F9E6A7FB5E}" srcId="{5C6D10CF-A41C-4F26-959B-5B99225CC4CA}" destId="{040529A2-0E1A-4993-A389-737D1DFB5866}" srcOrd="1" destOrd="0" parTransId="{ABC7332E-F593-4AD4-B462-65E69A7EE705}" sibTransId="{EAE20C36-48C2-4180-89DF-116368B35DCE}"/>
    <dgm:cxn modelId="{4B0BB596-AD0A-45E7-94B6-BA3D00511C70}" type="presOf" srcId="{040529A2-0E1A-4993-A389-737D1DFB5866}" destId="{FEB83856-4959-43F7-9074-81663A450129}" srcOrd="1" destOrd="0" presId="urn:microsoft.com/office/officeart/2009/3/layout/HorizontalOrganizationChart"/>
    <dgm:cxn modelId="{D83DD7B3-2118-4BD5-A8DB-D15EDABC47F7}" srcId="{BFAB2937-6930-40FE-9929-099B4D0E6FA3}" destId="{5C6D10CF-A41C-4F26-959B-5B99225CC4CA}" srcOrd="0" destOrd="0" parTransId="{333D17C4-12F9-47F2-81F9-7487894C496F}" sibTransId="{80F4ACDE-B43C-4FBB-BF0F-4227A25FB7A9}"/>
    <dgm:cxn modelId="{B5975BB5-C62E-4E67-A1C4-8727BBD4E124}" type="presOf" srcId="{5C6D10CF-A41C-4F26-959B-5B99225CC4CA}" destId="{391930D3-3A7F-4FBD-9D6A-61270BAE17F6}" srcOrd="0" destOrd="0" presId="urn:microsoft.com/office/officeart/2009/3/layout/HorizontalOrganizationChart"/>
    <dgm:cxn modelId="{CAB7CDB9-BC29-4C28-A487-D0F870D59E27}" type="presOf" srcId="{ABC7332E-F593-4AD4-B462-65E69A7EE705}" destId="{04EA69AF-298F-4994-976D-A8BE2D3C4732}" srcOrd="0" destOrd="0" presId="urn:microsoft.com/office/officeart/2009/3/layout/HorizontalOrganizationChart"/>
    <dgm:cxn modelId="{4C13D8CB-52D4-4C7A-9EE9-6511605538E6}" type="presOf" srcId="{040529A2-0E1A-4993-A389-737D1DFB5866}" destId="{052F4386-7229-4638-80FF-7ABACBE4AF42}" srcOrd="0" destOrd="0" presId="urn:microsoft.com/office/officeart/2009/3/layout/HorizontalOrganizationChart"/>
    <dgm:cxn modelId="{05185946-410A-46B3-BBDB-945440349D0D}" type="presParOf" srcId="{6FB10BE6-4E94-42CD-8290-8345A6EB7526}" destId="{F4782A1E-4812-45BD-B710-89D91AC2EA21}" srcOrd="0" destOrd="0" presId="urn:microsoft.com/office/officeart/2009/3/layout/HorizontalOrganizationChart"/>
    <dgm:cxn modelId="{9BA8AA07-AABB-4D1D-8686-F910D1B418A5}" type="presParOf" srcId="{F4782A1E-4812-45BD-B710-89D91AC2EA21}" destId="{83AC1F82-3222-40F4-AED9-D1DF5C7F02CB}" srcOrd="0" destOrd="0" presId="urn:microsoft.com/office/officeart/2009/3/layout/HorizontalOrganizationChart"/>
    <dgm:cxn modelId="{3531F861-685F-42ED-8DD1-AFEA6D04DD32}" type="presParOf" srcId="{83AC1F82-3222-40F4-AED9-D1DF5C7F02CB}" destId="{391930D3-3A7F-4FBD-9D6A-61270BAE17F6}" srcOrd="0" destOrd="0" presId="urn:microsoft.com/office/officeart/2009/3/layout/HorizontalOrganizationChart"/>
    <dgm:cxn modelId="{7CA316BE-159C-4C16-9F58-E942D0BC9A75}" type="presParOf" srcId="{83AC1F82-3222-40F4-AED9-D1DF5C7F02CB}" destId="{A041FAB7-D3BA-4218-B63A-3914D610D041}" srcOrd="1" destOrd="0" presId="urn:microsoft.com/office/officeart/2009/3/layout/HorizontalOrganizationChart"/>
    <dgm:cxn modelId="{C49B7CBF-044A-49CD-92EC-814A6905529D}" type="presParOf" srcId="{F4782A1E-4812-45BD-B710-89D91AC2EA21}" destId="{C2F2A4C6-FB68-4302-847E-FF40AD342DCE}" srcOrd="1" destOrd="0" presId="urn:microsoft.com/office/officeart/2009/3/layout/HorizontalOrganizationChart"/>
    <dgm:cxn modelId="{84B263D7-577D-4A9E-827C-5F441D9B86B4}" type="presParOf" srcId="{C2F2A4C6-FB68-4302-847E-FF40AD342DCE}" destId="{BDA5B1FC-5734-483E-B4D1-BFF88462C011}" srcOrd="0" destOrd="0" presId="urn:microsoft.com/office/officeart/2009/3/layout/HorizontalOrganizationChart"/>
    <dgm:cxn modelId="{C7D73EA6-A2A1-4EB1-88D8-2282BA48AD7B}" type="presParOf" srcId="{C2F2A4C6-FB68-4302-847E-FF40AD342DCE}" destId="{E8997E78-9B93-43E7-898F-3BC24CCCBAE7}" srcOrd="1" destOrd="0" presId="urn:microsoft.com/office/officeart/2009/3/layout/HorizontalOrganizationChart"/>
    <dgm:cxn modelId="{C346A73B-C15D-4E63-8FA0-ED231583B858}" type="presParOf" srcId="{E8997E78-9B93-43E7-898F-3BC24CCCBAE7}" destId="{4EE25437-D39B-4E57-944A-5D83433F50E3}" srcOrd="0" destOrd="0" presId="urn:microsoft.com/office/officeart/2009/3/layout/HorizontalOrganizationChart"/>
    <dgm:cxn modelId="{FE15DC54-F474-459A-876C-BBF6A3AC7C04}" type="presParOf" srcId="{4EE25437-D39B-4E57-944A-5D83433F50E3}" destId="{6D32BDA9-EE35-499C-A8AB-18163A909F33}" srcOrd="0" destOrd="0" presId="urn:microsoft.com/office/officeart/2009/3/layout/HorizontalOrganizationChart"/>
    <dgm:cxn modelId="{8C856231-123C-4D10-B791-94C464015C8C}" type="presParOf" srcId="{4EE25437-D39B-4E57-944A-5D83433F50E3}" destId="{1D5AF4AD-29F6-438E-859A-60E183A793FE}" srcOrd="1" destOrd="0" presId="urn:microsoft.com/office/officeart/2009/3/layout/HorizontalOrganizationChart"/>
    <dgm:cxn modelId="{DA0564B9-E455-4A26-B600-8B97EF8781AD}" type="presParOf" srcId="{E8997E78-9B93-43E7-898F-3BC24CCCBAE7}" destId="{EE6DB5E3-D263-47DC-AE34-5A45068C4F58}" srcOrd="1" destOrd="0" presId="urn:microsoft.com/office/officeart/2009/3/layout/HorizontalOrganizationChart"/>
    <dgm:cxn modelId="{1486A04C-21A0-445F-AE38-7315EFFA622C}" type="presParOf" srcId="{E8997E78-9B93-43E7-898F-3BC24CCCBAE7}" destId="{CBEF582A-60A6-4137-B595-D46155C8E3EB}" srcOrd="2" destOrd="0" presId="urn:microsoft.com/office/officeart/2009/3/layout/HorizontalOrganizationChart"/>
    <dgm:cxn modelId="{8E489814-CF9F-4389-983C-3B11D9A91F85}" type="presParOf" srcId="{C2F2A4C6-FB68-4302-847E-FF40AD342DCE}" destId="{04EA69AF-298F-4994-976D-A8BE2D3C4732}" srcOrd="2" destOrd="0" presId="urn:microsoft.com/office/officeart/2009/3/layout/HorizontalOrganizationChart"/>
    <dgm:cxn modelId="{D03014D4-5896-459D-8EC5-EEB18B9926C5}" type="presParOf" srcId="{C2F2A4C6-FB68-4302-847E-FF40AD342DCE}" destId="{7053CB8D-7878-46F9-BDCA-2FC992837AF4}" srcOrd="3" destOrd="0" presId="urn:microsoft.com/office/officeart/2009/3/layout/HorizontalOrganizationChart"/>
    <dgm:cxn modelId="{773707DC-90C4-4163-8FCA-8DC5C7E5562A}" type="presParOf" srcId="{7053CB8D-7878-46F9-BDCA-2FC992837AF4}" destId="{E14A3EF4-2A2D-4749-9258-D471570F60B1}" srcOrd="0" destOrd="0" presId="urn:microsoft.com/office/officeart/2009/3/layout/HorizontalOrganizationChart"/>
    <dgm:cxn modelId="{56D2F2B6-5613-449B-8BAF-F5987636FF71}" type="presParOf" srcId="{E14A3EF4-2A2D-4749-9258-D471570F60B1}" destId="{052F4386-7229-4638-80FF-7ABACBE4AF42}" srcOrd="0" destOrd="0" presId="urn:microsoft.com/office/officeart/2009/3/layout/HorizontalOrganizationChart"/>
    <dgm:cxn modelId="{CC64AA5E-7221-44D8-9194-1D9BA035B5C4}" type="presParOf" srcId="{E14A3EF4-2A2D-4749-9258-D471570F60B1}" destId="{FEB83856-4959-43F7-9074-81663A450129}" srcOrd="1" destOrd="0" presId="urn:microsoft.com/office/officeart/2009/3/layout/HorizontalOrganizationChart"/>
    <dgm:cxn modelId="{2620277B-D2D4-44E9-B16C-DED7BE536CF2}" type="presParOf" srcId="{7053CB8D-7878-46F9-BDCA-2FC992837AF4}" destId="{690F5E15-D557-4173-BF0A-E9D87596D44C}" srcOrd="1" destOrd="0" presId="urn:microsoft.com/office/officeart/2009/3/layout/HorizontalOrganizationChart"/>
    <dgm:cxn modelId="{024022BB-3E22-4613-BAC1-E701181F3E73}" type="presParOf" srcId="{7053CB8D-7878-46F9-BDCA-2FC992837AF4}" destId="{68CA7CFE-9B75-48D8-8F84-242C0EF1A261}" srcOrd="2" destOrd="0" presId="urn:microsoft.com/office/officeart/2009/3/layout/HorizontalOrganizationChart"/>
    <dgm:cxn modelId="{983734F8-1E32-40C9-B84A-E0436D65ABEA}" type="presParOf" srcId="{F4782A1E-4812-45BD-B710-89D91AC2EA21}" destId="{6E1172C2-C7B4-4CA4-ABD7-989E2AC3DD71}" srcOrd="2" destOrd="0" presId="urn:microsoft.com/office/officeart/2009/3/layout/HorizontalOrganizationChar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5CC62-75AB-418D-AD36-CDDE182A34A9}">
      <dsp:nvSpPr>
        <dsp:cNvPr id="0" name=""/>
        <dsp:cNvSpPr/>
      </dsp:nvSpPr>
      <dsp:spPr>
        <a:xfrm>
          <a:off x="0" y="267571"/>
          <a:ext cx="4966564" cy="45360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15367129-E545-4021-A9EE-E2AB98B545E5}">
      <dsp:nvSpPr>
        <dsp:cNvPr id="0" name=""/>
        <dsp:cNvSpPr/>
      </dsp:nvSpPr>
      <dsp:spPr>
        <a:xfrm>
          <a:off x="250021" y="53550"/>
          <a:ext cx="3476595" cy="53136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407" tIns="0" rIns="131407" bIns="0" numCol="1" spcCol="1270" anchor="ctr" anchorCtr="0">
          <a:noAutofit/>
        </a:bodyPr>
        <a:lstStyle/>
        <a:p>
          <a:pPr marL="0" lvl="0" indent="0" algn="l"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01 </a:t>
          </a:r>
          <a:r>
            <a:rPr lang="zh-CN" altLang="en-US" sz="2000" b="1" kern="1200" dirty="0">
              <a:latin typeface="微软雅黑" panose="020B0503020204020204" pitchFamily="34" charset="-122"/>
              <a:ea typeface="微软雅黑" panose="020B0503020204020204" pitchFamily="34" charset="-122"/>
            </a:rPr>
            <a:t>选题</a:t>
          </a:r>
          <a:r>
            <a:rPr lang="zh-CN" altLang="en-US" sz="2000" b="1" kern="1200">
              <a:latin typeface="微软雅黑" panose="020B0503020204020204" pitchFamily="34" charset="-122"/>
              <a:ea typeface="微软雅黑" panose="020B0503020204020204" pitchFamily="34" charset="-122"/>
            </a:rPr>
            <a:t>背景与意义</a:t>
          </a:r>
          <a:endParaRPr lang="zh-CN" altLang="en-US" sz="2000" b="1" kern="1200" dirty="0">
            <a:latin typeface="微软雅黑" panose="020B0503020204020204" pitchFamily="34" charset="-122"/>
            <a:ea typeface="微软雅黑" panose="020B0503020204020204" pitchFamily="34" charset="-122"/>
          </a:endParaRPr>
        </a:p>
      </dsp:txBody>
      <dsp:txXfrm>
        <a:off x="275960" y="79489"/>
        <a:ext cx="3424717" cy="479482"/>
      </dsp:txXfrm>
    </dsp:sp>
    <dsp:sp modelId="{39455AA4-B4C2-41BE-BA19-4A68FEE6488B}">
      <dsp:nvSpPr>
        <dsp:cNvPr id="0" name=""/>
        <dsp:cNvSpPr/>
      </dsp:nvSpPr>
      <dsp:spPr>
        <a:xfrm>
          <a:off x="0" y="1084051"/>
          <a:ext cx="4966564" cy="172935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5461" tIns="374904" rIns="385461" bIns="99568" numCol="1" spcCol="1270" anchor="t" anchorCtr="0">
          <a:noAutofit/>
        </a:bodyPr>
        <a:lstStyle/>
        <a:p>
          <a:pPr marL="114300" lvl="1" indent="-114300" algn="l" defTabSz="622300">
            <a:lnSpc>
              <a:spcPct val="90000"/>
            </a:lnSpc>
            <a:spcBef>
              <a:spcPct val="0"/>
            </a:spcBef>
            <a:spcAft>
              <a:spcPct val="15000"/>
            </a:spcAft>
            <a:buChar char="•"/>
          </a:pPr>
          <a:r>
            <a:rPr lang="en-US" altLang="zh-CN" sz="1400" b="1" kern="1200">
              <a:latin typeface="微软雅黑" panose="020B0503020204020204" pitchFamily="34" charset="-122"/>
              <a:ea typeface="微软雅黑" panose="020B0503020204020204" pitchFamily="34" charset="-122"/>
            </a:rPr>
            <a:t>2.1 </a:t>
          </a:r>
          <a:r>
            <a:rPr lang="zh-CN" altLang="en-US" sz="1400" b="1" kern="1200">
              <a:latin typeface="微软雅黑" panose="020B0503020204020204" pitchFamily="34" charset="-122"/>
              <a:ea typeface="微软雅黑" panose="020B0503020204020204" pitchFamily="34" charset="-122"/>
            </a:rPr>
            <a:t>五指灵巧手手指和手掌的设计</a:t>
          </a:r>
          <a:endParaRPr lang="zh-CN" altLang="en-US" sz="1400" b="1"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en-US" altLang="zh-CN" sz="1400" b="1" kern="1200">
              <a:latin typeface="微软雅黑" panose="020B0503020204020204" pitchFamily="34" charset="-122"/>
              <a:ea typeface="微软雅黑" panose="020B0503020204020204" pitchFamily="34" charset="-122"/>
            </a:rPr>
            <a:t>2.2 </a:t>
          </a:r>
          <a:r>
            <a:rPr lang="zh-CN" altLang="en-US" sz="1400" b="1" kern="1200">
              <a:latin typeface="微软雅黑" panose="020B0503020204020204" pitchFamily="34" charset="-122"/>
              <a:ea typeface="微软雅黑" panose="020B0503020204020204" pitchFamily="34" charset="-122"/>
            </a:rPr>
            <a:t>五指灵巧手手腕和小臂的设计</a:t>
          </a:r>
          <a:endParaRPr lang="zh-CN" altLang="en-US" sz="1400" b="1"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en-US" altLang="zh-CN" sz="1400" b="1" kern="1200">
              <a:latin typeface="微软雅黑" panose="020B0503020204020204" pitchFamily="34" charset="-122"/>
              <a:ea typeface="微软雅黑" panose="020B0503020204020204" pitchFamily="34" charset="-122"/>
            </a:rPr>
            <a:t>2.3 </a:t>
          </a:r>
          <a:r>
            <a:rPr lang="zh-CN" altLang="en-US" sz="1400" b="1" kern="1200">
              <a:latin typeface="微软雅黑" panose="020B0503020204020204" pitchFamily="34" charset="-122"/>
              <a:ea typeface="微软雅黑" panose="020B0503020204020204" pitchFamily="34" charset="-122"/>
            </a:rPr>
            <a:t>五指灵巧手触觉传感系统的集成</a:t>
          </a:r>
          <a:endParaRPr lang="zh-CN" altLang="en-US" sz="1400" b="1"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en-US" altLang="zh-CN" sz="1400" b="1" kern="1200">
              <a:latin typeface="微软雅黑" panose="020B0503020204020204" pitchFamily="34" charset="-122"/>
              <a:ea typeface="微软雅黑" panose="020B0503020204020204" pitchFamily="34" charset="-122"/>
            </a:rPr>
            <a:t>2.4 </a:t>
          </a:r>
          <a:r>
            <a:rPr lang="zh-CN" altLang="en-US" sz="1400" b="1" kern="1200">
              <a:latin typeface="微软雅黑" panose="020B0503020204020204" pitchFamily="34" charset="-122"/>
              <a:ea typeface="微软雅黑" panose="020B0503020204020204" pitchFamily="34" charset="-122"/>
            </a:rPr>
            <a:t>五指灵巧手控制系统的设计</a:t>
          </a:r>
          <a:endParaRPr lang="zh-CN" altLang="en-US" sz="1400" b="1" kern="1200" dirty="0">
            <a:latin typeface="微软雅黑" panose="020B0503020204020204" pitchFamily="34" charset="-122"/>
            <a:ea typeface="微软雅黑" panose="020B0503020204020204" pitchFamily="34" charset="-122"/>
          </a:endParaRPr>
        </a:p>
      </dsp:txBody>
      <dsp:txXfrm>
        <a:off x="0" y="1084051"/>
        <a:ext cx="4966564" cy="1729350"/>
      </dsp:txXfrm>
    </dsp:sp>
    <dsp:sp modelId="{3F4957A5-2DC3-40D5-986F-71A8A9F532D9}">
      <dsp:nvSpPr>
        <dsp:cNvPr id="0" name=""/>
        <dsp:cNvSpPr/>
      </dsp:nvSpPr>
      <dsp:spPr>
        <a:xfrm>
          <a:off x="248328" y="818371"/>
          <a:ext cx="3476595" cy="531360"/>
        </a:xfrm>
        <a:prstGeom prst="roundRect">
          <a:avLst/>
        </a:prstGeom>
        <a:solidFill>
          <a:srgbClr val="34477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407" tIns="0" rIns="131407" bIns="0" numCol="1" spcCol="1270" anchor="ctr" anchorCtr="0">
          <a:noAutofit/>
        </a:bodyPr>
        <a:lstStyle/>
        <a:p>
          <a:pPr marL="0" lvl="0" indent="0" algn="l"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02 </a:t>
          </a:r>
          <a:r>
            <a:rPr lang="zh-CN" altLang="en-US" sz="2000" b="1" kern="1200" dirty="0">
              <a:latin typeface="微软雅黑" panose="020B0503020204020204" pitchFamily="34" charset="-122"/>
              <a:ea typeface="微软雅黑" panose="020B0503020204020204" pitchFamily="34" charset="-122"/>
            </a:rPr>
            <a:t>研究内容与方法</a:t>
          </a:r>
        </a:p>
      </dsp:txBody>
      <dsp:txXfrm>
        <a:off x="274267" y="844310"/>
        <a:ext cx="3424717" cy="479482"/>
      </dsp:txXfrm>
    </dsp:sp>
    <dsp:sp modelId="{A4463F54-44D3-41AE-AFB6-A391861F161D}">
      <dsp:nvSpPr>
        <dsp:cNvPr id="0" name=""/>
        <dsp:cNvSpPr/>
      </dsp:nvSpPr>
      <dsp:spPr>
        <a:xfrm>
          <a:off x="0" y="3176281"/>
          <a:ext cx="4966564" cy="107730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5461" tIns="374904" rIns="385461" bIns="99568" numCol="1" spcCol="1270" anchor="t" anchorCtr="0">
          <a:noAutofit/>
        </a:bodyPr>
        <a:lstStyle/>
        <a:p>
          <a:pPr marL="114300" lvl="1" indent="-114300" algn="l" defTabSz="622300">
            <a:lnSpc>
              <a:spcPct val="90000"/>
            </a:lnSpc>
            <a:spcBef>
              <a:spcPct val="0"/>
            </a:spcBef>
            <a:spcAft>
              <a:spcPct val="15000"/>
            </a:spcAft>
            <a:buChar char="•"/>
          </a:pPr>
          <a:r>
            <a:rPr lang="en-US" altLang="zh-CN" sz="1400" b="1" kern="1200">
              <a:latin typeface="微软雅黑" panose="020B0503020204020204" pitchFamily="34" charset="-122"/>
              <a:ea typeface="微软雅黑" panose="020B0503020204020204" pitchFamily="34" charset="-122"/>
            </a:rPr>
            <a:t>3.1 </a:t>
          </a:r>
          <a:r>
            <a:rPr lang="zh-CN" altLang="en-US" sz="1400" b="1" kern="1200">
              <a:latin typeface="微软雅黑" panose="020B0503020204020204" pitchFamily="34" charset="-122"/>
              <a:ea typeface="微软雅黑" panose="020B0503020204020204" pitchFamily="34" charset="-122"/>
            </a:rPr>
            <a:t>五指灵巧手运动灵巧性能测试</a:t>
          </a:r>
          <a:endParaRPr lang="zh-CN" altLang="en-US" sz="1400" b="1"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en-US" altLang="zh-CN" sz="1400" b="1" kern="1200">
              <a:latin typeface="微软雅黑" panose="020B0503020204020204" pitchFamily="34" charset="-122"/>
              <a:ea typeface="微软雅黑" panose="020B0503020204020204" pitchFamily="34" charset="-122"/>
            </a:rPr>
            <a:t>3.2 </a:t>
          </a:r>
          <a:r>
            <a:rPr lang="zh-CN" altLang="en-US" sz="1400" b="1" kern="1200">
              <a:latin typeface="微软雅黑" panose="020B0503020204020204" pitchFamily="34" charset="-122"/>
              <a:ea typeface="微软雅黑" panose="020B0503020204020204" pitchFamily="34" charset="-122"/>
            </a:rPr>
            <a:t>五指灵巧手触觉感知能力测试</a:t>
          </a:r>
          <a:endParaRPr lang="zh-CN" altLang="en-US" sz="1400" b="1" kern="1200" dirty="0">
            <a:latin typeface="微软雅黑" panose="020B0503020204020204" pitchFamily="34" charset="-122"/>
            <a:ea typeface="微软雅黑" panose="020B0503020204020204" pitchFamily="34" charset="-122"/>
          </a:endParaRPr>
        </a:p>
      </dsp:txBody>
      <dsp:txXfrm>
        <a:off x="0" y="3176281"/>
        <a:ext cx="4966564" cy="1077300"/>
      </dsp:txXfrm>
    </dsp:sp>
    <dsp:sp modelId="{DE31C2DB-0D6E-4265-A857-273407723A7D}">
      <dsp:nvSpPr>
        <dsp:cNvPr id="0" name=""/>
        <dsp:cNvSpPr/>
      </dsp:nvSpPr>
      <dsp:spPr>
        <a:xfrm>
          <a:off x="248328" y="2910601"/>
          <a:ext cx="3476595" cy="531360"/>
        </a:xfrm>
        <a:prstGeom prst="roundRect">
          <a:avLst/>
        </a:prstGeom>
        <a:solidFill>
          <a:srgbClr val="34477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407" tIns="0" rIns="131407" bIns="0" numCol="1" spcCol="1270" anchor="ctr" anchorCtr="0">
          <a:noAutofit/>
        </a:bodyPr>
        <a:lstStyle/>
        <a:p>
          <a:pPr marL="0" lvl="0" indent="0" algn="l"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03 </a:t>
          </a:r>
          <a:r>
            <a:rPr lang="zh-CN" altLang="en-US" sz="2000" b="1" kern="1200" dirty="0">
              <a:latin typeface="微软雅黑" panose="020B0503020204020204" pitchFamily="34" charset="-122"/>
              <a:ea typeface="微软雅黑" panose="020B0503020204020204" pitchFamily="34" charset="-122"/>
            </a:rPr>
            <a:t>实验结果与分析</a:t>
          </a:r>
        </a:p>
      </dsp:txBody>
      <dsp:txXfrm>
        <a:off x="274267" y="2936540"/>
        <a:ext cx="3424717" cy="479482"/>
      </dsp:txXfrm>
    </dsp:sp>
    <dsp:sp modelId="{BEE7720F-5110-4F2A-8823-21116DE6A08E}">
      <dsp:nvSpPr>
        <dsp:cNvPr id="0" name=""/>
        <dsp:cNvSpPr/>
      </dsp:nvSpPr>
      <dsp:spPr>
        <a:xfrm>
          <a:off x="0" y="4616461"/>
          <a:ext cx="4966564" cy="107730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5461" tIns="374904" rIns="385461" bIns="99568" numCol="1" spcCol="1270" anchor="t" anchorCtr="0">
          <a:noAutofit/>
        </a:bodyPr>
        <a:lstStyle/>
        <a:p>
          <a:pPr marL="114300" lvl="1" indent="-114300" algn="l" defTabSz="622300">
            <a:lnSpc>
              <a:spcPct val="90000"/>
            </a:lnSpc>
            <a:spcBef>
              <a:spcPct val="0"/>
            </a:spcBef>
            <a:spcAft>
              <a:spcPct val="15000"/>
            </a:spcAft>
            <a:buChar char="•"/>
          </a:pPr>
          <a:r>
            <a:rPr lang="en-US" altLang="zh-CN" sz="1400" b="1" kern="1200" dirty="0">
              <a:latin typeface="微软雅黑" panose="020B0503020204020204" pitchFamily="34" charset="-122"/>
              <a:ea typeface="微软雅黑" panose="020B0503020204020204" pitchFamily="34" charset="-122"/>
            </a:rPr>
            <a:t>4.1 </a:t>
          </a:r>
          <a:r>
            <a:rPr lang="zh-CN" altLang="en-US" sz="1400" b="1" kern="1200" dirty="0">
              <a:latin typeface="微软雅黑" panose="020B0503020204020204" pitchFamily="34" charset="-122"/>
              <a:ea typeface="微软雅黑" panose="020B0503020204020204" pitchFamily="34" charset="-122"/>
            </a:rPr>
            <a:t>工作总结</a:t>
          </a:r>
        </a:p>
        <a:p>
          <a:pPr marL="114300" lvl="1" indent="-114300" algn="l" defTabSz="622300">
            <a:lnSpc>
              <a:spcPct val="90000"/>
            </a:lnSpc>
            <a:spcBef>
              <a:spcPct val="0"/>
            </a:spcBef>
            <a:spcAft>
              <a:spcPct val="15000"/>
            </a:spcAft>
            <a:buChar char="•"/>
          </a:pPr>
          <a:r>
            <a:rPr lang="en-US" altLang="zh-CN" sz="1400" b="1" kern="1200" dirty="0">
              <a:latin typeface="微软雅黑" panose="020B0503020204020204" pitchFamily="34" charset="-122"/>
              <a:ea typeface="微软雅黑" panose="020B0503020204020204" pitchFamily="34" charset="-122"/>
            </a:rPr>
            <a:t>4.2 </a:t>
          </a:r>
          <a:r>
            <a:rPr lang="zh-CN" altLang="en-US" sz="1400" b="1" kern="1200" dirty="0">
              <a:latin typeface="微软雅黑" panose="020B0503020204020204" pitchFamily="34" charset="-122"/>
              <a:ea typeface="微软雅黑" panose="020B0503020204020204" pitchFamily="34" charset="-122"/>
            </a:rPr>
            <a:t>工作展望</a:t>
          </a:r>
        </a:p>
      </dsp:txBody>
      <dsp:txXfrm>
        <a:off x="0" y="4616461"/>
        <a:ext cx="4966564" cy="1077300"/>
      </dsp:txXfrm>
    </dsp:sp>
    <dsp:sp modelId="{28C22F89-D48D-4E2C-A26D-942BEE6D14CD}">
      <dsp:nvSpPr>
        <dsp:cNvPr id="0" name=""/>
        <dsp:cNvSpPr/>
      </dsp:nvSpPr>
      <dsp:spPr>
        <a:xfrm>
          <a:off x="248328" y="4350781"/>
          <a:ext cx="3476595" cy="531360"/>
        </a:xfrm>
        <a:prstGeom prst="roundRect">
          <a:avLst/>
        </a:prstGeom>
        <a:solidFill>
          <a:srgbClr val="344778"/>
        </a:solidFill>
        <a:ln w="12700" cap="flat" cmpd="sng" algn="ctr">
          <a:solidFill>
            <a:srgbClr val="3447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407" tIns="0" rIns="131407" bIns="0" numCol="1" spcCol="1270" anchor="ctr" anchorCtr="0">
          <a:noAutofit/>
        </a:bodyPr>
        <a:lstStyle/>
        <a:p>
          <a:pPr marL="0" lvl="0" indent="0" algn="l"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04 </a:t>
          </a:r>
          <a:r>
            <a:rPr lang="zh-CN" altLang="en-US" sz="2000" b="1" kern="1200" dirty="0">
              <a:latin typeface="微软雅黑" panose="020B0503020204020204" pitchFamily="34" charset="-122"/>
              <a:ea typeface="微软雅黑" panose="020B0503020204020204" pitchFamily="34" charset="-122"/>
            </a:rPr>
            <a:t>总结与展望</a:t>
          </a:r>
        </a:p>
      </dsp:txBody>
      <dsp:txXfrm>
        <a:off x="274267" y="4376720"/>
        <a:ext cx="3424717"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EA69AF-298F-4994-976D-A8BE2D3C4732}">
      <dsp:nvSpPr>
        <dsp:cNvPr id="0" name=""/>
        <dsp:cNvSpPr/>
      </dsp:nvSpPr>
      <dsp:spPr>
        <a:xfrm>
          <a:off x="1599075" y="801781"/>
          <a:ext cx="560575" cy="366902"/>
        </a:xfrm>
        <a:custGeom>
          <a:avLst/>
          <a:gdLst/>
          <a:ahLst/>
          <a:cxnLst/>
          <a:rect l="0" t="0" r="0" b="0"/>
          <a:pathLst>
            <a:path>
              <a:moveTo>
                <a:pt x="0" y="0"/>
              </a:moveTo>
              <a:lnTo>
                <a:pt x="280875" y="0"/>
              </a:lnTo>
              <a:lnTo>
                <a:pt x="280875" y="366902"/>
              </a:lnTo>
              <a:lnTo>
                <a:pt x="560575" y="3669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A5B1FC-5734-483E-B4D1-BFF88462C011}">
      <dsp:nvSpPr>
        <dsp:cNvPr id="0" name=""/>
        <dsp:cNvSpPr/>
      </dsp:nvSpPr>
      <dsp:spPr>
        <a:xfrm>
          <a:off x="1599075" y="457720"/>
          <a:ext cx="560575" cy="344061"/>
        </a:xfrm>
        <a:custGeom>
          <a:avLst/>
          <a:gdLst/>
          <a:ahLst/>
          <a:cxnLst/>
          <a:rect l="0" t="0" r="0" b="0"/>
          <a:pathLst>
            <a:path>
              <a:moveTo>
                <a:pt x="0" y="344061"/>
              </a:moveTo>
              <a:lnTo>
                <a:pt x="280875" y="344061"/>
              </a:lnTo>
              <a:lnTo>
                <a:pt x="280875" y="0"/>
              </a:lnTo>
              <a:lnTo>
                <a:pt x="56057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1930D3-3A7F-4FBD-9D6A-61270BAE17F6}">
      <dsp:nvSpPr>
        <dsp:cNvPr id="0" name=""/>
        <dsp:cNvSpPr/>
      </dsp:nvSpPr>
      <dsp:spPr>
        <a:xfrm>
          <a:off x="5508" y="610344"/>
          <a:ext cx="1593566" cy="3828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a:solidFill>
                <a:schemeClr val="bg1"/>
              </a:solidFill>
              <a:latin typeface="微软雅黑" panose="020B0503020204020204" pitchFamily="34" charset="-122"/>
              <a:ea typeface="微软雅黑" panose="020B0503020204020204" pitchFamily="34" charset="-122"/>
              <a:cs typeface="+mn-cs"/>
            </a:rPr>
            <a:t>研究意义</a:t>
          </a:r>
        </a:p>
      </dsp:txBody>
      <dsp:txXfrm>
        <a:off x="5508" y="610344"/>
        <a:ext cx="1593566" cy="382873"/>
      </dsp:txXfrm>
    </dsp:sp>
    <dsp:sp modelId="{6D32BDA9-EE35-499C-A8AB-18163A909F33}">
      <dsp:nvSpPr>
        <dsp:cNvPr id="0" name=""/>
        <dsp:cNvSpPr/>
      </dsp:nvSpPr>
      <dsp:spPr>
        <a:xfrm>
          <a:off x="2159651" y="287819"/>
          <a:ext cx="8903737" cy="339801"/>
        </a:xfrm>
        <a:prstGeom prst="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b="1" kern="1200">
              <a:solidFill>
                <a:srgbClr val="344778"/>
              </a:solidFill>
            </a:rPr>
            <a:t>改进现有灵巧手缺点</a:t>
          </a:r>
          <a:r>
            <a:rPr lang="zh-CN" altLang="en-US" sz="1800" kern="1200">
              <a:solidFill>
                <a:srgbClr val="344778"/>
              </a:solidFill>
            </a:rPr>
            <a:t>：</a:t>
          </a:r>
          <a:r>
            <a:rPr lang="zh-CN" altLang="en-US" sz="1800" kern="1200">
              <a:solidFill>
                <a:schemeClr val="tx1"/>
              </a:solidFill>
            </a:rPr>
            <a:t>纯刚性结构，结构复杂笨重，触觉感知能力差，适应性低。</a:t>
          </a:r>
        </a:p>
      </dsp:txBody>
      <dsp:txXfrm>
        <a:off x="2159651" y="287819"/>
        <a:ext cx="8903737" cy="339801"/>
      </dsp:txXfrm>
    </dsp:sp>
    <dsp:sp modelId="{052F4386-7229-4638-80FF-7ABACBE4AF42}">
      <dsp:nvSpPr>
        <dsp:cNvPr id="0" name=""/>
        <dsp:cNvSpPr/>
      </dsp:nvSpPr>
      <dsp:spPr>
        <a:xfrm>
          <a:off x="2159651" y="977246"/>
          <a:ext cx="8956517" cy="382873"/>
        </a:xfrm>
        <a:prstGeom prst="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b="1" kern="1200">
              <a:solidFill>
                <a:srgbClr val="344778"/>
              </a:solidFill>
              <a:latin typeface="思源黑体 CN Regular"/>
              <a:ea typeface="思源黑体 CN Regular"/>
              <a:cs typeface="+mn-cs"/>
            </a:rPr>
            <a:t>提供创新灵巧手方案：</a:t>
          </a:r>
          <a:r>
            <a:rPr lang="zh-CN" altLang="en-US" sz="1800" kern="1200">
              <a:solidFill>
                <a:srgbClr val="000000"/>
              </a:solidFill>
              <a:latin typeface="思源黑体 CN Regular"/>
              <a:ea typeface="思源黑体 CN Regular"/>
              <a:cs typeface="+mn-cs"/>
            </a:rPr>
            <a:t>创新欠驱动结构，集成触觉感知系统、表面覆盖柔性皮肤。</a:t>
          </a:r>
        </a:p>
      </dsp:txBody>
      <dsp:txXfrm>
        <a:off x="2159651" y="977246"/>
        <a:ext cx="8956517" cy="38287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itchFamily="34" charset="-122"/>
                <a:ea typeface="微软雅黑" pitchFamily="34" charset="-122"/>
                <a:cs typeface="思源黑体 CN Regular" panose="020B0500000000000000" charset="-122"/>
              </a:rPr>
              <a:t>2025/6/5</a:t>
            </a:fld>
            <a:endParaRPr lang="zh-CN" altLang="en-US" dirty="0">
              <a:latin typeface="微软雅黑" pitchFamily="34" charset="-122"/>
              <a:ea typeface="微软雅黑" pitchFamily="34" charset="-122"/>
              <a:cs typeface="思源黑体 CN Regular" panose="020B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itchFamily="34" charset="-122"/>
                <a:ea typeface="微软雅黑" pitchFamily="34" charset="-122"/>
                <a:cs typeface="思源黑体 CN Regular" panose="020B0500000000000000" charset="-122"/>
              </a:rPr>
              <a:t>‹#›</a:t>
            </a:fld>
            <a:endParaRPr lang="zh-CN" altLang="en-US" dirty="0">
              <a:latin typeface="微软雅黑" pitchFamily="34" charset="-122"/>
              <a:ea typeface="微软雅黑" pitchFamily="34" charset="-122"/>
              <a:cs typeface="思源黑体 CN Regular" panose="020B05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itchFamily="34" charset="-122"/>
                <a:ea typeface="微软雅黑" pitchFamily="34" charset="-122"/>
                <a:cs typeface="微软雅黑"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itchFamily="34" charset="-122"/>
                <a:ea typeface="微软雅黑" pitchFamily="34" charset="-122"/>
                <a:cs typeface="微软雅黑" pitchFamily="34" charset="-122"/>
              </a:defRPr>
            </a:lvl1pPr>
          </a:lstStyle>
          <a:p>
            <a:fld id="{9772DEF4-D2A9-4024-B0A1-4C5CD9795129}" type="datetimeFigureOut">
              <a:rPr lang="zh-CN" altLang="en-US" smtClean="0"/>
              <a:pPr/>
              <a:t>2025/6/4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itchFamily="34" charset="-122"/>
                <a:ea typeface="微软雅黑" pitchFamily="34" charset="-122"/>
                <a:cs typeface="微软雅黑"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itchFamily="34" charset="-122"/>
                <a:ea typeface="微软雅黑" pitchFamily="34" charset="-122"/>
                <a:cs typeface="微软雅黑" pitchFamily="34" charset="-122"/>
              </a:defRPr>
            </a:lvl1pPr>
          </a:lstStyle>
          <a:p>
            <a:fld id="{41349F9D-12AD-4500-AA84-711347E11110}" type="slidenum">
              <a:rPr lang="zh-CN" altLang="en-US" smtClean="0"/>
              <a:pPr/>
              <a:t>‹#›</a:t>
            </a:fld>
            <a:endParaRPr lang="zh-CN" altLang="en-US" dirty="0"/>
          </a:p>
        </p:txBody>
      </p:sp>
    </p:spTree>
    <p:extLst>
      <p:ext uri="{BB962C8B-B14F-4D97-AF65-F5344CB8AC3E}">
        <p14:creationId xmlns:p14="http://schemas.microsoft.com/office/powerpoint/2010/main" val="1725036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itchFamily="34" charset="-122"/>
        <a:ea typeface="微软雅黑" pitchFamily="34" charset="-122"/>
        <a:cs typeface="微软雅黑" pitchFamily="34" charset="-122"/>
      </a:defRPr>
    </a:lvl1pPr>
    <a:lvl2pPr marL="457200" algn="l" defTabSz="914400" rtl="0" eaLnBrk="1" latinLnBrk="0" hangingPunct="1">
      <a:defRPr sz="1200" kern="1200">
        <a:solidFill>
          <a:schemeClr val="tx1"/>
        </a:solidFill>
        <a:latin typeface="微软雅黑" pitchFamily="34" charset="-122"/>
        <a:ea typeface="微软雅黑" pitchFamily="34" charset="-122"/>
        <a:cs typeface="微软雅黑" pitchFamily="34" charset="-122"/>
      </a:defRPr>
    </a:lvl2pPr>
    <a:lvl3pPr marL="914400" algn="l" defTabSz="914400" rtl="0" eaLnBrk="1" latinLnBrk="0" hangingPunct="1">
      <a:defRPr sz="1200" kern="1200">
        <a:solidFill>
          <a:schemeClr val="tx1"/>
        </a:solidFill>
        <a:latin typeface="微软雅黑" pitchFamily="34" charset="-122"/>
        <a:ea typeface="微软雅黑" pitchFamily="34" charset="-122"/>
        <a:cs typeface="微软雅黑" pitchFamily="34" charset="-122"/>
      </a:defRPr>
    </a:lvl3pPr>
    <a:lvl4pPr marL="1371600" algn="l" defTabSz="914400" rtl="0" eaLnBrk="1" latinLnBrk="0" hangingPunct="1">
      <a:defRPr sz="1200" kern="1200">
        <a:solidFill>
          <a:schemeClr val="tx1"/>
        </a:solidFill>
        <a:latin typeface="微软雅黑" pitchFamily="34" charset="-122"/>
        <a:ea typeface="微软雅黑" pitchFamily="34" charset="-122"/>
        <a:cs typeface="微软雅黑" pitchFamily="34" charset="-122"/>
      </a:defRPr>
    </a:lvl4pPr>
    <a:lvl5pPr marL="1828800" algn="l" defTabSz="914400" rtl="0" eaLnBrk="1" latinLnBrk="0" hangingPunct="1">
      <a:defRPr sz="1200" kern="1200">
        <a:solidFill>
          <a:schemeClr val="tx1"/>
        </a:solidFill>
        <a:latin typeface="微软雅黑" pitchFamily="34" charset="-122"/>
        <a:ea typeface="微软雅黑" pitchFamily="34" charset="-122"/>
        <a:cs typeface="微软雅黑"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在手指的根部，采用类球面副的万向节设计，使得手指具备再三维空间内任意调整姿态的能力，其中拇指相对其他四指在此设计上还多了一个自转自由度，给予拇指更多操作空间。</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10</a:t>
            </a:fld>
            <a:endParaRPr lang="zh-CN" altLang="en-US" dirty="0"/>
          </a:p>
        </p:txBody>
      </p:sp>
    </p:spTree>
    <p:extLst>
      <p:ext uri="{BB962C8B-B14F-4D97-AF65-F5344CB8AC3E}">
        <p14:creationId xmlns:p14="http://schemas.microsoft.com/office/powerpoint/2010/main" val="2946674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a:t>
            </a:r>
            <a:r>
              <a:rPr lang="en-US" altLang="zh-CN"/>
              <a:t>a</a:t>
            </a:r>
            <a:r>
              <a:rPr lang="zh-CN" altLang="en-US"/>
              <a:t>）（</a:t>
            </a:r>
            <a:r>
              <a:rPr lang="en-US" altLang="zh-CN"/>
              <a:t>b</a:t>
            </a:r>
            <a:r>
              <a:rPr lang="zh-CN" altLang="en-US"/>
              <a:t>）图为灵巧手手指自由度示意图，其中需要强调的是手指的前两关节为欠驱动结构，二者共享一个主动自由度，指根底部万向节具有两个自由度。特别的拇指手指还具有自转自由度。</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11</a:t>
            </a:fld>
            <a:endParaRPr lang="zh-CN" altLang="en-US" dirty="0"/>
          </a:p>
        </p:txBody>
      </p:sp>
    </p:spTree>
    <p:extLst>
      <p:ext uri="{BB962C8B-B14F-4D97-AF65-F5344CB8AC3E}">
        <p14:creationId xmlns:p14="http://schemas.microsoft.com/office/powerpoint/2010/main" val="452957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四指掌骨均设开口布置舵机，朝向略有区别。小指、中指、食指均设置线槽，供腱绳布置。中指的基底向外延伸出基台，用于承接大拇指。</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12</a:t>
            </a:fld>
            <a:endParaRPr lang="zh-CN" altLang="en-US" dirty="0"/>
          </a:p>
        </p:txBody>
      </p:sp>
    </p:spTree>
    <p:extLst>
      <p:ext uri="{BB962C8B-B14F-4D97-AF65-F5344CB8AC3E}">
        <p14:creationId xmlns:p14="http://schemas.microsoft.com/office/powerpoint/2010/main" val="790793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四指掌骨按照顺序组合起来，通过螺栓和固定绳进行固定，并集成</a:t>
            </a:r>
            <a:r>
              <a:rPr lang="en-US" altLang="zh-CN"/>
              <a:t>8</a:t>
            </a:r>
            <a:r>
              <a:rPr lang="zh-CN" altLang="en-US"/>
              <a:t>个舵机的四指摇摆驱动模块即可形成手掌。</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13</a:t>
            </a:fld>
            <a:endParaRPr lang="zh-CN" altLang="en-US" dirty="0"/>
          </a:p>
        </p:txBody>
      </p:sp>
    </p:spTree>
    <p:extLst>
      <p:ext uri="{BB962C8B-B14F-4D97-AF65-F5344CB8AC3E}">
        <p14:creationId xmlns:p14="http://schemas.microsoft.com/office/powerpoint/2010/main" val="693270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然后是手腕的设计，手腕由手上腕、手下腕和手腕外壳组成，可以按照图（</a:t>
            </a:r>
            <a:r>
              <a:rPr lang="en-US" altLang="zh-CN"/>
              <a:t>a</a:t>
            </a:r>
            <a:r>
              <a:rPr lang="zh-CN" altLang="en-US"/>
              <a:t>）所示的爆炸图进行装配，手腕外围留有四个孔供手腕腱绳布置。</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14</a:t>
            </a:fld>
            <a:endParaRPr lang="zh-CN" altLang="en-US" dirty="0"/>
          </a:p>
        </p:txBody>
      </p:sp>
    </p:spTree>
    <p:extLst>
      <p:ext uri="{BB962C8B-B14F-4D97-AF65-F5344CB8AC3E}">
        <p14:creationId xmlns:p14="http://schemas.microsoft.com/office/powerpoint/2010/main" val="1342965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手腕的驱动由两个舵机完成，单个舵机转动时可以按照</a:t>
            </a:r>
            <a:r>
              <a:rPr lang="en-US" altLang="zh-CN"/>
              <a:t>1</a:t>
            </a:r>
            <a:r>
              <a:rPr lang="zh-CN" altLang="en-US"/>
              <a:t>，</a:t>
            </a:r>
            <a:r>
              <a:rPr lang="en-US" altLang="zh-CN"/>
              <a:t>2</a:t>
            </a:r>
            <a:r>
              <a:rPr lang="zh-CN" altLang="en-US"/>
              <a:t>，</a:t>
            </a:r>
            <a:r>
              <a:rPr lang="en-US" altLang="zh-CN"/>
              <a:t>3</a:t>
            </a:r>
            <a:r>
              <a:rPr lang="zh-CN" altLang="en-US"/>
              <a:t>，</a:t>
            </a:r>
            <a:r>
              <a:rPr lang="en-US" altLang="zh-CN"/>
              <a:t>4</a:t>
            </a:r>
            <a:r>
              <a:rPr lang="zh-CN" altLang="en-US"/>
              <a:t>的路径进行驱动，除此之外还可以组合转动，控制手掌具有更灵活的姿态变换。</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15</a:t>
            </a:fld>
            <a:endParaRPr lang="zh-CN" altLang="en-US" dirty="0"/>
          </a:p>
        </p:txBody>
      </p:sp>
    </p:spTree>
    <p:extLst>
      <p:ext uri="{BB962C8B-B14F-4D97-AF65-F5344CB8AC3E}">
        <p14:creationId xmlns:p14="http://schemas.microsoft.com/office/powerpoint/2010/main" val="1538069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小臂的设计主要围绕驱动集成，包括四指弯曲驱动模块、拇指驱动模块与手腕驱动模块。各模块分别按照从上到下的顺序进行排列布置。</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16</a:t>
            </a:fld>
            <a:endParaRPr lang="zh-CN" altLang="en-US" dirty="0"/>
          </a:p>
        </p:txBody>
      </p:sp>
    </p:spTree>
    <p:extLst>
      <p:ext uri="{BB962C8B-B14F-4D97-AF65-F5344CB8AC3E}">
        <p14:creationId xmlns:p14="http://schemas.microsoft.com/office/powerpoint/2010/main" val="1321608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接下来是传感系统的设计，敏感单元选择应变片静态力敏感单元和自制的</a:t>
            </a:r>
            <a:r>
              <a:rPr lang="en-US" altLang="zh-CN"/>
              <a:t>PVDF</a:t>
            </a:r>
            <a:r>
              <a:rPr lang="zh-CN" altLang="en-US"/>
              <a:t>动态力敏感单元，分别模仿人手的动静触觉小体。</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17</a:t>
            </a:fld>
            <a:endParaRPr lang="zh-CN" altLang="en-US" dirty="0"/>
          </a:p>
        </p:txBody>
      </p:sp>
    </p:spTree>
    <p:extLst>
      <p:ext uri="{BB962C8B-B14F-4D97-AF65-F5344CB8AC3E}">
        <p14:creationId xmlns:p14="http://schemas.microsoft.com/office/powerpoint/2010/main" val="2819111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将两个敏感元件分别贴附在手指接触物品最频繁且受力最大的指尖和指腹的正面，并在表面覆盖上固化硅胶形成柔性皮肤，保护传感器的同时不影响其工作性能。</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18</a:t>
            </a:fld>
            <a:endParaRPr lang="zh-CN" altLang="en-US" dirty="0"/>
          </a:p>
        </p:txBody>
      </p:sp>
    </p:spTree>
    <p:extLst>
      <p:ext uri="{BB962C8B-B14F-4D97-AF65-F5344CB8AC3E}">
        <p14:creationId xmlns:p14="http://schemas.microsoft.com/office/powerpoint/2010/main" val="1716205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驱动器选择</a:t>
            </a:r>
            <a:r>
              <a:rPr lang="en-US" altLang="zh-CN"/>
              <a:t>PWM</a:t>
            </a:r>
            <a:r>
              <a:rPr lang="zh-CN" altLang="en-US"/>
              <a:t>舵机和总线舵机，前者适用于活动幅度较小、驱动力要求较低的手指自由度；后者适用于活动幅度较大、驱动力要求较高的手腕自由度。</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19</a:t>
            </a:fld>
            <a:endParaRPr lang="zh-CN" altLang="en-US" dirty="0"/>
          </a:p>
        </p:txBody>
      </p:sp>
    </p:spTree>
    <p:extLst>
      <p:ext uri="{BB962C8B-B14F-4D97-AF65-F5344CB8AC3E}">
        <p14:creationId xmlns:p14="http://schemas.microsoft.com/office/powerpoint/2010/main" val="382663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我将从选题背景、研究内容、实验分析和总结展望四个方面介绍我所做的工作，其中将着重介绍研究内容与方法。</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对于</a:t>
            </a:r>
            <a:r>
              <a:rPr lang="en-US" altLang="zh-CN"/>
              <a:t>PWM</a:t>
            </a:r>
            <a:r>
              <a:rPr lang="zh-CN" altLang="en-US"/>
              <a:t>舵机，由于数量较多，我们选择集成舵机控制板配合</a:t>
            </a:r>
            <a:r>
              <a:rPr lang="en-US" altLang="zh-CN"/>
              <a:t>Zide</a:t>
            </a:r>
            <a:r>
              <a:rPr lang="zh-CN" altLang="en-US"/>
              <a:t>上位机进行运动程序的编写，利用运动组编辑功能给灵巧手灵活多变的姿态控制</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20</a:t>
            </a:fld>
            <a:endParaRPr lang="zh-CN" altLang="en-US" dirty="0"/>
          </a:p>
        </p:txBody>
      </p:sp>
    </p:spTree>
    <p:extLst>
      <p:ext uri="{BB962C8B-B14F-4D97-AF65-F5344CB8AC3E}">
        <p14:creationId xmlns:p14="http://schemas.microsoft.com/office/powerpoint/2010/main" val="2684287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对于总线舵机，我们采用</a:t>
            </a:r>
            <a:r>
              <a:rPr lang="en-US" altLang="zh-CN"/>
              <a:t>URT-1</a:t>
            </a:r>
            <a:r>
              <a:rPr lang="zh-CN" altLang="en-US"/>
              <a:t>控制板配合</a:t>
            </a:r>
            <a:r>
              <a:rPr lang="en-US" altLang="zh-CN"/>
              <a:t>FD</a:t>
            </a:r>
            <a:r>
              <a:rPr lang="zh-CN" altLang="en-US"/>
              <a:t>调试软件进行控制，可以设置舵机速度，目标位置等参数，还可以实时检测负载、温度、电压等参数，确保舵机运行状态正常。</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21</a:t>
            </a:fld>
            <a:endParaRPr lang="zh-CN" altLang="en-US" dirty="0"/>
          </a:p>
        </p:txBody>
      </p:sp>
    </p:spTree>
    <p:extLst>
      <p:ext uri="{BB962C8B-B14F-4D97-AF65-F5344CB8AC3E}">
        <p14:creationId xmlns:p14="http://schemas.microsoft.com/office/powerpoint/2010/main" val="631991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完成灵巧手的构建之后还需要对其性能进行实验测试分析</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22</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首先是运动性能的测试分析，这里选取了几个人手的经典动作进行模仿实验测试，可以得出本灵巧手对于人手模仿程度、自由度灵活。</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23</a:t>
            </a:fld>
            <a:endParaRPr lang="zh-CN" altLang="en-US" dirty="0"/>
          </a:p>
        </p:txBody>
      </p:sp>
    </p:spTree>
    <p:extLst>
      <p:ext uri="{BB962C8B-B14F-4D97-AF65-F5344CB8AC3E}">
        <p14:creationId xmlns:p14="http://schemas.microsoft.com/office/powerpoint/2010/main" val="2361294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以下是视频演示</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24</a:t>
            </a:fld>
            <a:endParaRPr lang="zh-CN" altLang="en-US" dirty="0"/>
          </a:p>
        </p:txBody>
      </p:sp>
    </p:spTree>
    <p:extLst>
      <p:ext uri="{BB962C8B-B14F-4D97-AF65-F5344CB8AC3E}">
        <p14:creationId xmlns:p14="http://schemas.microsoft.com/office/powerpoint/2010/main" val="291833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然后是对于抓握物品进行传感性能测试，对于不同形状的瓶子，柔性和刚性的球体进行了抓握，信号采集利用</a:t>
            </a:r>
            <a:r>
              <a:rPr lang="en-US" altLang="zh-CN"/>
              <a:t>Labview</a:t>
            </a:r>
            <a:r>
              <a:rPr lang="zh-CN" altLang="en-US"/>
              <a:t>编写滤波程序进行采集和可视化。</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25</a:t>
            </a:fld>
            <a:endParaRPr lang="zh-CN" altLang="en-US" dirty="0"/>
          </a:p>
        </p:txBody>
      </p:sp>
    </p:spTree>
    <p:extLst>
      <p:ext uri="{BB962C8B-B14F-4D97-AF65-F5344CB8AC3E}">
        <p14:creationId xmlns:p14="http://schemas.microsoft.com/office/powerpoint/2010/main" val="2698243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该视频为抓握信号演示图</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26</a:t>
            </a:fld>
            <a:endParaRPr lang="zh-CN" altLang="en-US" dirty="0"/>
          </a:p>
        </p:txBody>
      </p:sp>
    </p:spTree>
    <p:extLst>
      <p:ext uri="{BB962C8B-B14F-4D97-AF65-F5344CB8AC3E}">
        <p14:creationId xmlns:p14="http://schemas.microsoft.com/office/powerpoint/2010/main" val="1306054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截取抓握信号最显著的拇指和中指的通道信号进行分析，发现信号变化过程主要分为抓握、松手和放手三个阶段，每个阶段的信号都具有显著的上升下降趋势。</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27</a:t>
            </a:fld>
            <a:endParaRPr lang="zh-CN" altLang="en-US" dirty="0"/>
          </a:p>
        </p:txBody>
      </p:sp>
    </p:spTree>
    <p:extLst>
      <p:ext uri="{BB962C8B-B14F-4D97-AF65-F5344CB8AC3E}">
        <p14:creationId xmlns:p14="http://schemas.microsoft.com/office/powerpoint/2010/main" val="541974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最后是总结与展望部分</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28</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本研究主要工作为开发了一款电机驱动的刚柔混合多自由度触觉仿生灵巧手，目前有包括硬件、软件、模型、论文等在内的以下成果。</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29</a:t>
            </a:fld>
            <a:endParaRPr lang="zh-CN" altLang="en-US" dirty="0"/>
          </a:p>
        </p:txBody>
      </p:sp>
    </p:spTree>
    <p:extLst>
      <p:ext uri="{BB962C8B-B14F-4D97-AF65-F5344CB8AC3E}">
        <p14:creationId xmlns:p14="http://schemas.microsoft.com/office/powerpoint/2010/main" val="324123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首先是选题背景及意义</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未来的工作可以从结构出发继续优化腱绳布置、传感器引线等，也可以设计无线控制方案，引入反馈机制使得手具备自适应能力。后期将灵巧手装配到机械臂上扩展更多样化的操作任务</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30</a:t>
            </a:fld>
            <a:endParaRPr lang="zh-CN" altLang="en-US" dirty="0"/>
          </a:p>
        </p:txBody>
      </p:sp>
    </p:spTree>
    <p:extLst>
      <p:ext uri="{BB962C8B-B14F-4D97-AF65-F5344CB8AC3E}">
        <p14:creationId xmlns:p14="http://schemas.microsoft.com/office/powerpoint/2010/main" val="2187175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这是本研究的部分参考文献。</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31</a:t>
            </a:fld>
            <a:endParaRPr lang="zh-CN" altLang="en-US" dirty="0"/>
          </a:p>
        </p:txBody>
      </p:sp>
    </p:spTree>
    <p:extLst>
      <p:ext uri="{BB962C8B-B14F-4D97-AF65-F5344CB8AC3E}">
        <p14:creationId xmlns:p14="http://schemas.microsoft.com/office/powerpoint/2010/main" val="2609199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32</a:t>
            </a:fld>
            <a:endParaRPr lang="zh-CN" altLang="en-US" dirty="0"/>
          </a:p>
        </p:txBody>
      </p:sp>
    </p:spTree>
    <p:extLst>
      <p:ext uri="{BB962C8B-B14F-4D97-AF65-F5344CB8AC3E}">
        <p14:creationId xmlns:p14="http://schemas.microsoft.com/office/powerpoint/2010/main" val="1288753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感谢各位评委老师的认真聆听，请评委老师批评指正</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33</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近期，人工智能与机器人技术发展迅猛，机器人广泛应用已是新的大趋势。其中灵巧手作为末端执行器，被称为人形机器人落地的最后一厘米。本研究提出集成柔性触觉感知系统的创新欠驱动结构，为改进现有灵巧手的不足提供方案。</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4</a:t>
            </a:fld>
            <a:endParaRPr lang="zh-CN" altLang="en-US" dirty="0"/>
          </a:p>
        </p:txBody>
      </p:sp>
    </p:spTree>
    <p:extLst>
      <p:ext uri="{BB962C8B-B14F-4D97-AF65-F5344CB8AC3E}">
        <p14:creationId xmlns:p14="http://schemas.microsoft.com/office/powerpoint/2010/main" val="3829177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以下是经过调研的国内外研究的灵巧手产品，可知它们普遍具有价格高昂，结构刚性强柔性弱、传感能力不丰富的弱点</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5</a:t>
            </a:fld>
            <a:endParaRPr lang="zh-CN" altLang="en-US" dirty="0"/>
          </a:p>
        </p:txBody>
      </p:sp>
    </p:spTree>
    <p:extLst>
      <p:ext uri="{BB962C8B-B14F-4D97-AF65-F5344CB8AC3E}">
        <p14:creationId xmlns:p14="http://schemas.microsoft.com/office/powerpoint/2010/main" val="301068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接下来将介绍本研究的研究内容与方法</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6</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本研究按照结构设计、传感集成、控制系统设计以及性能测试实验的顺序展开，其中每个部分的详细内容将在后续具体展开描述。</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7</a:t>
            </a:fld>
            <a:endParaRPr lang="zh-CN" altLang="en-US" dirty="0"/>
          </a:p>
        </p:txBody>
      </p:sp>
    </p:spTree>
    <p:extLst>
      <p:ext uri="{BB962C8B-B14F-4D97-AF65-F5344CB8AC3E}">
        <p14:creationId xmlns:p14="http://schemas.microsoft.com/office/powerpoint/2010/main" val="4189424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首先是手指的设计，本研究参考人手解剖结构，利用腱绳代替韧带、深屈指肌、浅屈指肌和伸肌腱等肌肉，实现灵巧手指对人手结构的模仿。</a:t>
            </a:r>
            <a:endParaRPr lang="en-US" altLang="zh-CN"/>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8</a:t>
            </a:fld>
            <a:endParaRPr lang="zh-CN" altLang="en-US" dirty="0"/>
          </a:p>
        </p:txBody>
      </p:sp>
    </p:spTree>
    <p:extLst>
      <p:ext uri="{BB962C8B-B14F-4D97-AF65-F5344CB8AC3E}">
        <p14:creationId xmlns:p14="http://schemas.microsoft.com/office/powerpoint/2010/main" val="1336166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手指的具体结构组成如图（</a:t>
            </a:r>
            <a:r>
              <a:rPr lang="en-US" altLang="zh-CN"/>
              <a:t>a</a:t>
            </a:r>
            <a:r>
              <a:rPr lang="zh-CN" altLang="en-US"/>
              <a:t>）所示包含</a:t>
            </a:r>
            <a:r>
              <a:rPr lang="en-US" altLang="zh-CN"/>
              <a:t>3</a:t>
            </a:r>
            <a:r>
              <a:rPr lang="zh-CN" altLang="en-US"/>
              <a:t>个指节、对应掌骨和舵机，其中（</a:t>
            </a:r>
            <a:r>
              <a:rPr lang="en-US" altLang="zh-CN"/>
              <a:t>b</a:t>
            </a:r>
            <a:r>
              <a:rPr lang="zh-CN" altLang="en-US"/>
              <a:t>）（</a:t>
            </a:r>
            <a:r>
              <a:rPr lang="en-US" altLang="zh-CN"/>
              <a:t>c</a:t>
            </a:r>
            <a:r>
              <a:rPr lang="zh-CN" altLang="en-US"/>
              <a:t>）（</a:t>
            </a:r>
            <a:r>
              <a:rPr lang="en-US" altLang="zh-CN"/>
              <a:t>d</a:t>
            </a:r>
            <a:r>
              <a:rPr lang="zh-CN" altLang="en-US"/>
              <a:t>）图分别展示了手指内部的紧固八字绳欠驱动结构、手指弹簧回复机构以手指弹簧摆动机构。</a:t>
            </a:r>
          </a:p>
        </p:txBody>
      </p:sp>
      <p:sp>
        <p:nvSpPr>
          <p:cNvPr id="4" name="灯片编号占位符 3"/>
          <p:cNvSpPr>
            <a:spLocks noGrp="1"/>
          </p:cNvSpPr>
          <p:nvPr>
            <p:ph type="sldNum" sz="quarter" idx="5"/>
          </p:nvPr>
        </p:nvSpPr>
        <p:spPr/>
        <p:txBody>
          <a:bodyPr/>
          <a:lstStyle/>
          <a:p>
            <a:fld id="{41349F9D-12AD-4500-AA84-711347E11110}" type="slidenum">
              <a:rPr lang="zh-CN" altLang="en-US" smtClean="0"/>
              <a:pPr/>
              <a:t>9</a:t>
            </a:fld>
            <a:endParaRPr lang="zh-CN" altLang="en-US" dirty="0"/>
          </a:p>
        </p:txBody>
      </p:sp>
    </p:spTree>
    <p:extLst>
      <p:ext uri="{BB962C8B-B14F-4D97-AF65-F5344CB8AC3E}">
        <p14:creationId xmlns:p14="http://schemas.microsoft.com/office/powerpoint/2010/main" val="704512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3" name="觅知网-不倒翁ID:189359941"/>
          <p:cNvGrpSpPr/>
          <p:nvPr userDrawn="1"/>
        </p:nvGrpSpPr>
        <p:grpSpPr>
          <a:xfrm>
            <a:off x="-178347" y="-186482"/>
            <a:ext cx="3810736" cy="6483102"/>
            <a:chOff x="695400" y="8111548"/>
            <a:chExt cx="3810736" cy="6483102"/>
          </a:xfrm>
          <a:solidFill>
            <a:srgbClr val="344778">
              <a:alpha val="5000"/>
            </a:srgbClr>
          </a:solidFill>
        </p:grpSpPr>
        <p:sp>
          <p:nvSpPr>
            <p:cNvPr id="4" name="觅知网-不倒翁ID:189359941"/>
            <p:cNvSpPr/>
            <p:nvPr/>
          </p:nvSpPr>
          <p:spPr bwMode="auto">
            <a:xfrm>
              <a:off x="3812011" y="13747819"/>
              <a:ext cx="694125" cy="465063"/>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 name="觅知网-不倒翁ID:189359941"/>
            <p:cNvSpPr/>
            <p:nvPr/>
          </p:nvSpPr>
          <p:spPr bwMode="auto">
            <a:xfrm>
              <a:off x="3360830" y="13685350"/>
              <a:ext cx="631656" cy="492830"/>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6" name="觅知网-不倒翁ID:189359941"/>
            <p:cNvSpPr/>
            <p:nvPr/>
          </p:nvSpPr>
          <p:spPr bwMode="auto">
            <a:xfrm>
              <a:off x="2930473" y="13532643"/>
              <a:ext cx="562243" cy="555300"/>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7" name="觅知网-不倒翁ID:189359941"/>
            <p:cNvSpPr/>
            <p:nvPr/>
          </p:nvSpPr>
          <p:spPr bwMode="auto">
            <a:xfrm>
              <a:off x="2513998" y="13310524"/>
              <a:ext cx="492831" cy="624708"/>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8" name="觅知网-不倒翁ID:189359941"/>
            <p:cNvSpPr/>
            <p:nvPr/>
          </p:nvSpPr>
          <p:spPr bwMode="auto">
            <a:xfrm>
              <a:off x="2118352" y="13018993"/>
              <a:ext cx="437300" cy="694121"/>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9" name="觅知网-不倒翁ID:189359941"/>
            <p:cNvSpPr/>
            <p:nvPr/>
          </p:nvSpPr>
          <p:spPr bwMode="auto">
            <a:xfrm>
              <a:off x="1833759" y="12678873"/>
              <a:ext cx="347063" cy="735770"/>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0" name="觅知网-不倒翁ID:189359941"/>
            <p:cNvSpPr/>
            <p:nvPr/>
          </p:nvSpPr>
          <p:spPr bwMode="auto">
            <a:xfrm>
              <a:off x="1569991" y="12283223"/>
              <a:ext cx="347063" cy="770476"/>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 name="觅知网-不倒翁ID:189359941"/>
            <p:cNvSpPr/>
            <p:nvPr/>
          </p:nvSpPr>
          <p:spPr bwMode="auto">
            <a:xfrm>
              <a:off x="1361753" y="11852871"/>
              <a:ext cx="360944" cy="770476"/>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 name="觅知网-不倒翁ID:189359941"/>
            <p:cNvSpPr/>
            <p:nvPr/>
          </p:nvSpPr>
          <p:spPr bwMode="auto">
            <a:xfrm>
              <a:off x="1181283" y="11401685"/>
              <a:ext cx="402593" cy="770476"/>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 name="觅知网-不倒翁ID:189359941"/>
            <p:cNvSpPr/>
            <p:nvPr/>
          </p:nvSpPr>
          <p:spPr bwMode="auto">
            <a:xfrm>
              <a:off x="1118814" y="10950508"/>
              <a:ext cx="381769" cy="735770"/>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 name="觅知网-不倒翁ID:189359941"/>
            <p:cNvSpPr/>
            <p:nvPr/>
          </p:nvSpPr>
          <p:spPr bwMode="auto">
            <a:xfrm>
              <a:off x="1084103" y="10492388"/>
              <a:ext cx="402593" cy="701064"/>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 name="觅知网-不倒翁ID:189359941"/>
            <p:cNvSpPr/>
            <p:nvPr/>
          </p:nvSpPr>
          <p:spPr bwMode="auto">
            <a:xfrm>
              <a:off x="1097989" y="10055089"/>
              <a:ext cx="472006" cy="645537"/>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 name="觅知网-不倒翁ID:189359941"/>
            <p:cNvSpPr/>
            <p:nvPr/>
          </p:nvSpPr>
          <p:spPr bwMode="auto">
            <a:xfrm>
              <a:off x="3464953" y="14115706"/>
              <a:ext cx="1013420" cy="478944"/>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7" name="觅知网-不倒翁ID:189359941"/>
            <p:cNvSpPr/>
            <p:nvPr/>
          </p:nvSpPr>
          <p:spPr bwMode="auto">
            <a:xfrm>
              <a:off x="2965184" y="14039351"/>
              <a:ext cx="1013420" cy="472001"/>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8" name="觅知网-不倒翁ID:189359941"/>
            <p:cNvSpPr/>
            <p:nvPr/>
          </p:nvSpPr>
          <p:spPr bwMode="auto">
            <a:xfrm>
              <a:off x="2479296" y="13893587"/>
              <a:ext cx="999538" cy="478944"/>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9" name="觅知网-不倒翁ID:189359941"/>
            <p:cNvSpPr/>
            <p:nvPr/>
          </p:nvSpPr>
          <p:spPr bwMode="auto">
            <a:xfrm>
              <a:off x="2028115" y="13692288"/>
              <a:ext cx="964832" cy="444238"/>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20" name="觅知网-不倒翁ID:189359941"/>
            <p:cNvSpPr/>
            <p:nvPr/>
          </p:nvSpPr>
          <p:spPr bwMode="auto">
            <a:xfrm>
              <a:off x="1639403" y="13372994"/>
              <a:ext cx="895420" cy="423418"/>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21" name="觅知网-不倒翁ID:189359941"/>
            <p:cNvSpPr/>
            <p:nvPr/>
          </p:nvSpPr>
          <p:spPr bwMode="auto">
            <a:xfrm>
              <a:off x="1327051" y="12956519"/>
              <a:ext cx="798244" cy="506712"/>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22" name="觅知网-不倒翁ID:189359941"/>
            <p:cNvSpPr/>
            <p:nvPr/>
          </p:nvSpPr>
          <p:spPr bwMode="auto">
            <a:xfrm>
              <a:off x="1084103" y="12484517"/>
              <a:ext cx="701068" cy="617769"/>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23" name="觅知网-不倒翁ID:189359941"/>
            <p:cNvSpPr/>
            <p:nvPr/>
          </p:nvSpPr>
          <p:spPr bwMode="auto">
            <a:xfrm>
              <a:off x="917515" y="11991691"/>
              <a:ext cx="590006" cy="694121"/>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24" name="觅知网-不倒翁ID:189359941"/>
            <p:cNvSpPr/>
            <p:nvPr/>
          </p:nvSpPr>
          <p:spPr bwMode="auto">
            <a:xfrm>
              <a:off x="792571" y="11484984"/>
              <a:ext cx="506712" cy="742713"/>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25" name="觅知网-不倒翁ID:189359941"/>
            <p:cNvSpPr/>
            <p:nvPr/>
          </p:nvSpPr>
          <p:spPr bwMode="auto">
            <a:xfrm>
              <a:off x="723159" y="10978276"/>
              <a:ext cx="444238" cy="777419"/>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26" name="觅知网-不倒翁ID:189359941"/>
            <p:cNvSpPr/>
            <p:nvPr/>
          </p:nvSpPr>
          <p:spPr bwMode="auto">
            <a:xfrm>
              <a:off x="695400" y="10464625"/>
              <a:ext cx="458120" cy="798244"/>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27" name="觅知网-不倒翁ID:189359941"/>
            <p:cNvSpPr/>
            <p:nvPr/>
          </p:nvSpPr>
          <p:spPr bwMode="auto">
            <a:xfrm>
              <a:off x="743997" y="9957913"/>
              <a:ext cx="458120" cy="812125"/>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28" name="觅知网-不倒翁ID:189359941"/>
            <p:cNvSpPr/>
            <p:nvPr/>
          </p:nvSpPr>
          <p:spPr bwMode="auto">
            <a:xfrm>
              <a:off x="1410354" y="8451672"/>
              <a:ext cx="874595" cy="1478482"/>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29" name="觅知网-不倒翁ID:189359941"/>
            <p:cNvSpPr/>
            <p:nvPr/>
          </p:nvSpPr>
          <p:spPr bwMode="auto">
            <a:xfrm>
              <a:off x="1167410" y="8410023"/>
              <a:ext cx="916244" cy="1735303"/>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30" name="觅知网-不倒翁ID:189359941"/>
            <p:cNvSpPr/>
            <p:nvPr/>
          </p:nvSpPr>
          <p:spPr bwMode="auto">
            <a:xfrm>
              <a:off x="1070230" y="8111548"/>
              <a:ext cx="1055069" cy="1721422"/>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31" name="觅知网-不倒翁ID:189359941"/>
          <p:cNvGrpSpPr/>
          <p:nvPr userDrawn="1"/>
        </p:nvGrpSpPr>
        <p:grpSpPr>
          <a:xfrm>
            <a:off x="8538181" y="-186482"/>
            <a:ext cx="3885111" cy="6528617"/>
            <a:chOff x="5056479" y="8111548"/>
            <a:chExt cx="3885111" cy="6528617"/>
          </a:xfrm>
          <a:solidFill>
            <a:srgbClr val="344778">
              <a:alpha val="5000"/>
            </a:srgbClr>
          </a:solidFill>
        </p:grpSpPr>
        <p:sp>
          <p:nvSpPr>
            <p:cNvPr id="32" name="觅知网-不倒翁ID:189359941"/>
            <p:cNvSpPr/>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33" name="觅知网-不倒翁ID:189359941"/>
            <p:cNvSpPr/>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34" name="觅知网-不倒翁ID:189359941"/>
            <p:cNvSpPr/>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35" name="觅知网-不倒翁ID:189359941"/>
            <p:cNvSpPr/>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36" name="觅知网-不倒翁ID:189359941"/>
            <p:cNvSpPr/>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37" name="觅知网-不倒翁ID:189359941"/>
            <p:cNvSpPr/>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38" name="觅知网-不倒翁ID:189359941"/>
            <p:cNvSpPr/>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39" name="觅知网-不倒翁ID:189359941"/>
            <p:cNvSpPr/>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0" name="觅知网-不倒翁ID:189359941"/>
            <p:cNvSpPr/>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1" name="觅知网-不倒翁ID:189359941"/>
            <p:cNvSpPr/>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2" name="觅知网-不倒翁ID:189359941"/>
            <p:cNvSpPr/>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3" name="觅知网-不倒翁ID:189359941"/>
            <p:cNvSpPr/>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4" name="觅知网-不倒翁ID:189359941"/>
            <p:cNvSpPr/>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5" name="觅知网-不倒翁ID:189359941"/>
            <p:cNvSpPr/>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6" name="觅知网-不倒翁ID:189359941"/>
            <p:cNvSpPr/>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7" name="觅知网-不倒翁ID:189359941"/>
            <p:cNvSpPr/>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8" name="觅知网-不倒翁ID:189359941"/>
            <p:cNvSpPr/>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9" name="觅知网-不倒翁ID:189359941"/>
            <p:cNvSpPr/>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0" name="觅知网-不倒翁ID:189359941"/>
            <p:cNvSpPr/>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1" name="觅知网-不倒翁ID:189359941"/>
            <p:cNvSpPr/>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2" name="觅知网-不倒翁ID:189359941"/>
            <p:cNvSpPr/>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3" name="觅知网-不倒翁ID:189359941"/>
            <p:cNvSpPr/>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4" name="觅知网-不倒翁ID:189359941"/>
            <p:cNvSpPr/>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5" name="觅知网-不倒翁ID:189359941"/>
            <p:cNvSpPr/>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6" name="觅知网-不倒翁ID:189359941"/>
            <p:cNvSpPr/>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7" name="觅知网-不倒翁ID:189359941"/>
            <p:cNvSpPr/>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8" name="觅知网-不倒翁ID:189359941"/>
            <p:cNvSpPr/>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9" name="觅知网-不倒翁ID:189359941"/>
            <p:cNvSpPr>
              <a:spLocks noChangeArrowheads="1"/>
            </p:cNvSpPr>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sp>
        <p:nvSpPr>
          <p:cNvPr id="60" name="觅知网-不倒翁ID:189359941"/>
          <p:cNvSpPr/>
          <p:nvPr userDrawn="1"/>
        </p:nvSpPr>
        <p:spPr>
          <a:xfrm>
            <a:off x="390831" y="324833"/>
            <a:ext cx="11410339" cy="6408514"/>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61" name="觅知网-不倒翁ID:189359941"/>
          <p:cNvSpPr/>
          <p:nvPr userDrawn="1"/>
        </p:nvSpPr>
        <p:spPr bwMode="auto">
          <a:xfrm>
            <a:off x="323" y="5954414"/>
            <a:ext cx="12191677" cy="903586"/>
          </a:xfrm>
          <a:custGeom>
            <a:avLst/>
            <a:gdLst>
              <a:gd name="connsiteX0" fmla="*/ 12191677 w 12191677"/>
              <a:gd name="connsiteY0" fmla="*/ 0 h 903586"/>
              <a:gd name="connsiteX1" fmla="*/ 12191677 w 12191677"/>
              <a:gd name="connsiteY1" fmla="*/ 903586 h 903586"/>
              <a:gd name="connsiteX2" fmla="*/ 0 w 12191677"/>
              <a:gd name="connsiteY2" fmla="*/ 903586 h 903586"/>
              <a:gd name="connsiteX3" fmla="*/ 0 w 12191677"/>
              <a:gd name="connsiteY3" fmla="*/ 30805 h 903586"/>
              <a:gd name="connsiteX4" fmla="*/ 11935898 w 12191677"/>
              <a:gd name="connsiteY4" fmla="*/ 51546 h 9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903586">
                <a:moveTo>
                  <a:pt x="12191677" y="0"/>
                </a:moveTo>
                <a:lnTo>
                  <a:pt x="12191677" y="903586"/>
                </a:lnTo>
                <a:lnTo>
                  <a:pt x="0" y="903586"/>
                </a:lnTo>
                <a:lnTo>
                  <a:pt x="0" y="30805"/>
                </a:lnTo>
                <a:cubicBezTo>
                  <a:pt x="3090122" y="551506"/>
                  <a:pt x="8949245" y="614137"/>
                  <a:pt x="11935898" y="51546"/>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ea"/>
              <a:sym typeface="+mn-lt"/>
            </a:endParaRP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pPr/>
              <a:t>2025/6/4</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696323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pPr/>
              <a:t>2025/6/4</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2938275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思源黑体 CN Regular" panose="020B0500000000000000"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712912"/>
      </p:ext>
    </p:extLst>
  </p:cSld>
  <p:clrMap bg1="lt1" tx1="dk1" bg2="lt2" tx2="dk2" accent1="accent1" accent2="accent2" accent3="accent3" accent4="accent4" accent5="accent5" accent6="accent6" hlink="hlink" folHlink="folHlink"/>
  <p:sldLayoutIdLst>
    <p:sldLayoutId id="2147483653" r:id="rId1"/>
    <p:sldLayoutId id="2147483654"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4.xml"/><Relationship Id="rId7"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tags" Target="../tags/tag10.xml"/><Relationship Id="rId7" Type="http://schemas.openxmlformats.org/officeDocument/2006/relationships/diagramData" Target="../diagrams/data1.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2.xml"/><Relationship Id="rId11" Type="http://schemas.microsoft.com/office/2007/relationships/diagramDrawing" Target="../diagrams/drawing1.xml"/><Relationship Id="rId5" Type="http://schemas.openxmlformats.org/officeDocument/2006/relationships/slideLayout" Target="../slideLayouts/slideLayout2.xml"/><Relationship Id="rId10" Type="http://schemas.openxmlformats.org/officeDocument/2006/relationships/diagramColors" Target="../diagrams/colors1.xml"/><Relationship Id="rId4" Type="http://schemas.openxmlformats.org/officeDocument/2006/relationships/tags" Target="../tags/tag11.xml"/><Relationship Id="rId9"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07/relationships/media" Target="../media/media2.mp4"/><Relationship Id="rId7" Type="http://schemas.openxmlformats.org/officeDocument/2006/relationships/image" Target="../media/image4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7.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tags" Target="../tags/tag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tags" Target="../tags/tag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33.xml"/><Relationship Id="rId3" Type="http://schemas.openxmlformats.org/officeDocument/2006/relationships/tags" Target="../tags/tag30.xml"/><Relationship Id="rId7"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1.emf"/></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2.jpeg"/><Relationship Id="rId7" Type="http://schemas.openxmlformats.org/officeDocument/2006/relationships/diagramData" Target="../diagrams/data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11" Type="http://schemas.microsoft.com/office/2007/relationships/diagramDrawing" Target="../diagrams/drawing2.xml"/><Relationship Id="rId5" Type="http://schemas.openxmlformats.org/officeDocument/2006/relationships/image" Target="../media/image4.jpeg"/><Relationship Id="rId10" Type="http://schemas.openxmlformats.org/officeDocument/2006/relationships/diagramColors" Target="../diagrams/colors2.xml"/><Relationship Id="rId4" Type="http://schemas.openxmlformats.org/officeDocument/2006/relationships/image" Target="../media/image3.jpeg"/><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8.png"/><Relationship Id="rId12" Type="http://schemas.microsoft.com/office/2007/relationships/hdphoto" Target="../media/hdphoto5.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0.png"/><Relationship Id="rId5" Type="http://schemas.openxmlformats.org/officeDocument/2006/relationships/image" Target="../media/image7.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9.png"/><Relationship Id="rId14" Type="http://schemas.microsoft.com/office/2007/relationships/hdphoto" Target="../media/hdphoto6.wdp"/></Relationships>
</file>

<file path=ppt/slides/_rels/slide6.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tags" Target="../tags/tag1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觅知网-不倒翁ID:189359941"/>
          <p:cNvGrpSpPr/>
          <p:nvPr/>
        </p:nvGrpSpPr>
        <p:grpSpPr>
          <a:xfrm>
            <a:off x="-178347" y="-186482"/>
            <a:ext cx="3810736" cy="6483102"/>
            <a:chOff x="695400" y="8111548"/>
            <a:chExt cx="3810736" cy="6483102"/>
          </a:xfrm>
          <a:solidFill>
            <a:srgbClr val="344778">
              <a:alpha val="5000"/>
            </a:srgbClr>
          </a:solidFill>
        </p:grpSpPr>
        <p:sp>
          <p:nvSpPr>
            <p:cNvPr id="113" name="觅知网-不倒翁ID:189359941"/>
            <p:cNvSpPr/>
            <p:nvPr/>
          </p:nvSpPr>
          <p:spPr bwMode="auto">
            <a:xfrm>
              <a:off x="3812011" y="13747819"/>
              <a:ext cx="694125" cy="465063"/>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4" name="觅知网-不倒翁ID:189359941"/>
            <p:cNvSpPr/>
            <p:nvPr/>
          </p:nvSpPr>
          <p:spPr bwMode="auto">
            <a:xfrm>
              <a:off x="3360830" y="13685350"/>
              <a:ext cx="631656" cy="492830"/>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5" name="觅知网-不倒翁ID:189359941"/>
            <p:cNvSpPr/>
            <p:nvPr/>
          </p:nvSpPr>
          <p:spPr bwMode="auto">
            <a:xfrm>
              <a:off x="2930473" y="13532643"/>
              <a:ext cx="562243" cy="555300"/>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6" name="觅知网-不倒翁ID:189359941"/>
            <p:cNvSpPr/>
            <p:nvPr/>
          </p:nvSpPr>
          <p:spPr bwMode="auto">
            <a:xfrm>
              <a:off x="2513998" y="13310524"/>
              <a:ext cx="492831" cy="624708"/>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7" name="觅知网-不倒翁ID:189359941"/>
            <p:cNvSpPr/>
            <p:nvPr/>
          </p:nvSpPr>
          <p:spPr bwMode="auto">
            <a:xfrm>
              <a:off x="2118352" y="13018993"/>
              <a:ext cx="437300" cy="694121"/>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8" name="觅知网-不倒翁ID:189359941"/>
            <p:cNvSpPr/>
            <p:nvPr/>
          </p:nvSpPr>
          <p:spPr bwMode="auto">
            <a:xfrm>
              <a:off x="1833759" y="12678873"/>
              <a:ext cx="347063" cy="735770"/>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9" name="觅知网-不倒翁ID:189359941"/>
            <p:cNvSpPr/>
            <p:nvPr/>
          </p:nvSpPr>
          <p:spPr bwMode="auto">
            <a:xfrm>
              <a:off x="1569991" y="12283223"/>
              <a:ext cx="347063" cy="770476"/>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0" name="觅知网-不倒翁ID:189359941"/>
            <p:cNvSpPr/>
            <p:nvPr/>
          </p:nvSpPr>
          <p:spPr bwMode="auto">
            <a:xfrm>
              <a:off x="1361753" y="11852871"/>
              <a:ext cx="360944" cy="770476"/>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1" name="觅知网-不倒翁ID:189359941"/>
            <p:cNvSpPr/>
            <p:nvPr/>
          </p:nvSpPr>
          <p:spPr bwMode="auto">
            <a:xfrm>
              <a:off x="1181283" y="11401685"/>
              <a:ext cx="402593" cy="770476"/>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2" name="觅知网-不倒翁ID:189359941"/>
            <p:cNvSpPr/>
            <p:nvPr/>
          </p:nvSpPr>
          <p:spPr bwMode="auto">
            <a:xfrm>
              <a:off x="1118814" y="10950508"/>
              <a:ext cx="381769" cy="735770"/>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3" name="觅知网-不倒翁ID:189359941"/>
            <p:cNvSpPr/>
            <p:nvPr/>
          </p:nvSpPr>
          <p:spPr bwMode="auto">
            <a:xfrm>
              <a:off x="1084103" y="10492388"/>
              <a:ext cx="402593" cy="701064"/>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4" name="觅知网-不倒翁ID:189359941"/>
            <p:cNvSpPr/>
            <p:nvPr/>
          </p:nvSpPr>
          <p:spPr bwMode="auto">
            <a:xfrm>
              <a:off x="1097989" y="10055089"/>
              <a:ext cx="472006" cy="645537"/>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5" name="觅知网-不倒翁ID:189359941"/>
            <p:cNvSpPr/>
            <p:nvPr/>
          </p:nvSpPr>
          <p:spPr bwMode="auto">
            <a:xfrm>
              <a:off x="3464953" y="14115706"/>
              <a:ext cx="1013420" cy="478944"/>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6" name="觅知网-不倒翁ID:189359941"/>
            <p:cNvSpPr/>
            <p:nvPr/>
          </p:nvSpPr>
          <p:spPr bwMode="auto">
            <a:xfrm>
              <a:off x="2965184" y="14039351"/>
              <a:ext cx="1013420" cy="472001"/>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7" name="觅知网-不倒翁ID:189359941"/>
            <p:cNvSpPr/>
            <p:nvPr/>
          </p:nvSpPr>
          <p:spPr bwMode="auto">
            <a:xfrm>
              <a:off x="2479296" y="13893587"/>
              <a:ext cx="999538" cy="478944"/>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8" name="觅知网-不倒翁ID:189359941"/>
            <p:cNvSpPr/>
            <p:nvPr/>
          </p:nvSpPr>
          <p:spPr bwMode="auto">
            <a:xfrm>
              <a:off x="2028115" y="13692288"/>
              <a:ext cx="964832" cy="444238"/>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9" name="觅知网-不倒翁ID:189359941"/>
            <p:cNvSpPr/>
            <p:nvPr/>
          </p:nvSpPr>
          <p:spPr bwMode="auto">
            <a:xfrm>
              <a:off x="1639403" y="13372994"/>
              <a:ext cx="895420" cy="423418"/>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0" name="觅知网-不倒翁ID:189359941"/>
            <p:cNvSpPr/>
            <p:nvPr/>
          </p:nvSpPr>
          <p:spPr bwMode="auto">
            <a:xfrm>
              <a:off x="1327051" y="12956519"/>
              <a:ext cx="798244" cy="506712"/>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1" name="觅知网-不倒翁ID:189359941"/>
            <p:cNvSpPr/>
            <p:nvPr/>
          </p:nvSpPr>
          <p:spPr bwMode="auto">
            <a:xfrm>
              <a:off x="1084103" y="12484517"/>
              <a:ext cx="701068" cy="617769"/>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2" name="觅知网-不倒翁ID:189359941"/>
            <p:cNvSpPr/>
            <p:nvPr/>
          </p:nvSpPr>
          <p:spPr bwMode="auto">
            <a:xfrm>
              <a:off x="917515" y="11991691"/>
              <a:ext cx="590006" cy="694121"/>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3" name="觅知网-不倒翁ID:189359941"/>
            <p:cNvSpPr/>
            <p:nvPr/>
          </p:nvSpPr>
          <p:spPr bwMode="auto">
            <a:xfrm>
              <a:off x="792571" y="11484984"/>
              <a:ext cx="506712" cy="742713"/>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4" name="觅知网-不倒翁ID:189359941"/>
            <p:cNvSpPr/>
            <p:nvPr/>
          </p:nvSpPr>
          <p:spPr bwMode="auto">
            <a:xfrm>
              <a:off x="723159" y="10978276"/>
              <a:ext cx="444238" cy="777419"/>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5" name="觅知网-不倒翁ID:189359941"/>
            <p:cNvSpPr/>
            <p:nvPr/>
          </p:nvSpPr>
          <p:spPr bwMode="auto">
            <a:xfrm>
              <a:off x="695400" y="10464625"/>
              <a:ext cx="458120" cy="798244"/>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6" name="觅知网-不倒翁ID:189359941"/>
            <p:cNvSpPr/>
            <p:nvPr/>
          </p:nvSpPr>
          <p:spPr bwMode="auto">
            <a:xfrm>
              <a:off x="743997" y="9957913"/>
              <a:ext cx="458120" cy="812125"/>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7" name="觅知网-不倒翁ID:189359941"/>
            <p:cNvSpPr/>
            <p:nvPr/>
          </p:nvSpPr>
          <p:spPr bwMode="auto">
            <a:xfrm>
              <a:off x="1410354" y="8451672"/>
              <a:ext cx="874595" cy="1478482"/>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8" name="觅知网-不倒翁ID:189359941"/>
            <p:cNvSpPr/>
            <p:nvPr/>
          </p:nvSpPr>
          <p:spPr bwMode="auto">
            <a:xfrm>
              <a:off x="1167410" y="8410023"/>
              <a:ext cx="916244" cy="1735303"/>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9" name="觅知网-不倒翁ID:189359941"/>
            <p:cNvSpPr/>
            <p:nvPr/>
          </p:nvSpPr>
          <p:spPr bwMode="auto">
            <a:xfrm>
              <a:off x="1070230" y="8111548"/>
              <a:ext cx="1055069" cy="1721422"/>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40" name="觅知网-不倒翁ID:189359941"/>
          <p:cNvGrpSpPr/>
          <p:nvPr/>
        </p:nvGrpSpPr>
        <p:grpSpPr>
          <a:xfrm>
            <a:off x="8538181" y="-186482"/>
            <a:ext cx="3885111" cy="6528617"/>
            <a:chOff x="5056479" y="8111548"/>
            <a:chExt cx="3885111" cy="6528617"/>
          </a:xfrm>
          <a:solidFill>
            <a:srgbClr val="344778">
              <a:alpha val="5000"/>
            </a:srgbClr>
          </a:solidFill>
        </p:grpSpPr>
        <p:sp>
          <p:nvSpPr>
            <p:cNvPr id="141" name="觅知网-不倒翁ID:189359941"/>
            <p:cNvSpPr/>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2" name="觅知网-不倒翁ID:189359941"/>
            <p:cNvSpPr/>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3" name="觅知网-不倒翁ID:189359941"/>
            <p:cNvSpPr/>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4" name="觅知网-不倒翁ID:189359941"/>
            <p:cNvSpPr/>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5" name="觅知网-不倒翁ID:189359941"/>
            <p:cNvSpPr/>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6" name="觅知网-不倒翁ID:189359941"/>
            <p:cNvSpPr/>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7" name="觅知网-不倒翁ID:189359941"/>
            <p:cNvSpPr/>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8" name="觅知网-不倒翁ID:189359941"/>
            <p:cNvSpPr/>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9" name="觅知网-不倒翁ID:189359941"/>
            <p:cNvSpPr/>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0" name="觅知网-不倒翁ID:189359941"/>
            <p:cNvSpPr/>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1" name="觅知网-不倒翁ID:189359941"/>
            <p:cNvSpPr/>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2" name="觅知网-不倒翁ID:189359941"/>
            <p:cNvSpPr/>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3" name="觅知网-不倒翁ID:189359941"/>
            <p:cNvSpPr/>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4" name="觅知网-不倒翁ID:189359941"/>
            <p:cNvSpPr/>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5" name="觅知网-不倒翁ID:189359941"/>
            <p:cNvSpPr/>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6" name="觅知网-不倒翁ID:189359941"/>
            <p:cNvSpPr/>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7" name="觅知网-不倒翁ID:189359941"/>
            <p:cNvSpPr/>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8" name="觅知网-不倒翁ID:189359941"/>
            <p:cNvSpPr/>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9" name="觅知网-不倒翁ID:189359941"/>
            <p:cNvSpPr/>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0" name="觅知网-不倒翁ID:189359941"/>
            <p:cNvSpPr/>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1" name="觅知网-不倒翁ID:189359941"/>
            <p:cNvSpPr/>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2" name="觅知网-不倒翁ID:189359941"/>
            <p:cNvSpPr/>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3" name="觅知网-不倒翁ID:189359941"/>
            <p:cNvSpPr/>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4" name="觅知网-不倒翁ID:189359941"/>
            <p:cNvSpPr/>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5" name="觅知网-不倒翁ID:189359941"/>
            <p:cNvSpPr/>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6" name="觅知网-不倒翁ID:189359941"/>
            <p:cNvSpPr/>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7" name="觅知网-不倒翁ID:189359941"/>
            <p:cNvSpPr/>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8" name="觅知网-不倒翁ID:189359941"/>
            <p:cNvSpPr>
              <a:spLocks noChangeArrowheads="1"/>
            </p:cNvSpPr>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5" name="觅知网-不倒翁ID:189359941"/>
          <p:cNvGrpSpPr/>
          <p:nvPr>
            <p:custDataLst>
              <p:tags r:id="rId1"/>
            </p:custDataLst>
          </p:nvPr>
        </p:nvGrpSpPr>
        <p:grpSpPr>
          <a:xfrm>
            <a:off x="1177667" y="647056"/>
            <a:ext cx="10071869" cy="6835208"/>
            <a:chOff x="2120960" y="1452820"/>
            <a:chExt cx="8468376" cy="5747008"/>
          </a:xfrm>
        </p:grpSpPr>
        <p:sp>
          <p:nvSpPr>
            <p:cNvPr id="13" name="觅知网-不倒翁ID:189359941"/>
            <p:cNvSpPr/>
            <p:nvPr/>
          </p:nvSpPr>
          <p:spPr>
            <a:xfrm rot="21314498">
              <a:off x="2120960" y="1453250"/>
              <a:ext cx="8410937" cy="5746578"/>
            </a:xfrm>
            <a:custGeom>
              <a:avLst/>
              <a:gdLst>
                <a:gd name="connsiteX0" fmla="*/ 8410936 w 8410937"/>
                <a:gd name="connsiteY0" fmla="*/ 0 h 5746578"/>
                <a:gd name="connsiteX1" fmla="*/ 8410937 w 8410937"/>
                <a:gd name="connsiteY1" fmla="*/ 5746578 h 5746578"/>
                <a:gd name="connsiteX2" fmla="*/ 0 w 8410937"/>
                <a:gd name="connsiteY2" fmla="*/ 5046446 h 5746578"/>
                <a:gd name="connsiteX3" fmla="*/ 0 w 8410937"/>
                <a:gd name="connsiteY3" fmla="*/ 0 h 5746578"/>
              </a:gdLst>
              <a:ahLst/>
              <a:cxnLst>
                <a:cxn ang="0">
                  <a:pos x="connsiteX0" y="connsiteY0"/>
                </a:cxn>
                <a:cxn ang="0">
                  <a:pos x="connsiteX1" y="connsiteY1"/>
                </a:cxn>
                <a:cxn ang="0">
                  <a:pos x="connsiteX2" y="connsiteY2"/>
                </a:cxn>
                <a:cxn ang="0">
                  <a:pos x="connsiteX3" y="connsiteY3"/>
                </a:cxn>
              </a:cxnLst>
              <a:rect l="l" t="t" r="r" b="b"/>
              <a:pathLst>
                <a:path w="8410937" h="5746578">
                  <a:moveTo>
                    <a:pt x="8410936" y="0"/>
                  </a:moveTo>
                  <a:lnTo>
                    <a:pt x="8410937" y="5746578"/>
                  </a:lnTo>
                  <a:lnTo>
                    <a:pt x="0" y="5046446"/>
                  </a:lnTo>
                  <a:lnTo>
                    <a:pt x="0" y="0"/>
                  </a:lnTo>
                  <a:close/>
                </a:path>
              </a:pathLst>
            </a:custGeom>
            <a:solidFill>
              <a:srgbClr val="34477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14" name="觅知网-不倒翁ID:189359941"/>
            <p:cNvSpPr/>
            <p:nvPr/>
          </p:nvSpPr>
          <p:spPr>
            <a:xfrm>
              <a:off x="2178400" y="1452820"/>
              <a:ext cx="8410936" cy="5388246"/>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alpha val="93000"/>
              </a:schemeClr>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grpSp>
      <p:sp>
        <p:nvSpPr>
          <p:cNvPr id="1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ea"/>
              <a:sym typeface="+mn-lt"/>
            </a:endParaRPr>
          </a:p>
        </p:txBody>
      </p:sp>
      <p:cxnSp>
        <p:nvCxnSpPr>
          <p:cNvPr id="3" name="觅知网-不倒翁ID:189359941"/>
          <p:cNvCxnSpPr/>
          <p:nvPr>
            <p:custDataLst>
              <p:tags r:id="rId2"/>
            </p:custDataLst>
          </p:nvPr>
        </p:nvCxnSpPr>
        <p:spPr>
          <a:xfrm flipH="1">
            <a:off x="7149832" y="2636914"/>
            <a:ext cx="2896211"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sp>
        <p:nvSpPr>
          <p:cNvPr id="4" name="觅知网-不倒翁ID:189359941"/>
          <p:cNvSpPr/>
          <p:nvPr>
            <p:custDataLst>
              <p:tags r:id="rId3"/>
            </p:custDataLst>
          </p:nvPr>
        </p:nvSpPr>
        <p:spPr>
          <a:xfrm>
            <a:off x="4012080" y="2436857"/>
            <a:ext cx="4172152" cy="400110"/>
          </a:xfrm>
          <a:prstGeom prst="roundRect">
            <a:avLst>
              <a:gd name="adj" fmla="val 50000"/>
            </a:avLst>
          </a:prstGeom>
          <a:solidFill>
            <a:schemeClr val="bg1"/>
          </a:solidFill>
          <a:ln>
            <a:solidFill>
              <a:srgbClr val="0B29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5" name="觅知网-不倒翁ID:189359941"/>
          <p:cNvSpPr txBox="1"/>
          <p:nvPr>
            <p:custDataLst>
              <p:tags r:id="rId4"/>
            </p:custDataLst>
          </p:nvPr>
        </p:nvSpPr>
        <p:spPr>
          <a:xfrm>
            <a:off x="1251547" y="2972094"/>
            <a:ext cx="9922333"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a:ln>
                  <a:noFill/>
                </a:ln>
                <a:solidFill>
                  <a:schemeClr val="accent1"/>
                </a:solidFill>
                <a:effectLst/>
                <a:uLnTx/>
                <a:uFillTx/>
                <a:latin typeface="阿里巴巴普惠体 Heavy" pitchFamily="18" charset="-122"/>
                <a:ea typeface="阿里巴巴普惠体 Heavy" pitchFamily="18" charset="-122"/>
                <a:cs typeface="思源黑体 CN Regular" panose="020B0500000000000000" charset="-122"/>
              </a:rPr>
              <a:t>毕业论文结题答辩</a:t>
            </a:r>
            <a:endParaRPr kumimoji="0" lang="en-US" altLang="zh-CN" sz="5400" b="0" i="0" u="none" strike="noStrike" kern="1200" cap="none" spc="0" normalizeH="0" baseline="0" noProof="0">
              <a:ln>
                <a:noFill/>
              </a:ln>
              <a:solidFill>
                <a:schemeClr val="accent1"/>
              </a:solidFill>
              <a:effectLst/>
              <a:uLnTx/>
              <a:uFillTx/>
              <a:latin typeface="阿里巴巴普惠体 Heavy" pitchFamily="18" charset="-122"/>
              <a:ea typeface="阿里巴巴普惠体 Heavy" pitchFamily="18" charset="-122"/>
              <a:cs typeface="思源黑体 CN Regular" panose="020B0500000000000000"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a:solidFill>
                  <a:schemeClr val="accent1"/>
                </a:solidFill>
                <a:latin typeface="阿里巴巴普惠体 Heavy" pitchFamily="18" charset="-122"/>
                <a:ea typeface="阿里巴巴普惠体 Heavy" pitchFamily="18" charset="-122"/>
                <a:cs typeface="思源黑体 CN Regular" panose="020B0500000000000000" charset="-122"/>
              </a:rPr>
              <a:t>——</a:t>
            </a:r>
            <a:r>
              <a:rPr lang="zh-CN" altLang="en-US" sz="3600">
                <a:solidFill>
                  <a:schemeClr val="accent1"/>
                </a:solidFill>
                <a:latin typeface="阿里巴巴普惠体 Heavy" pitchFamily="18" charset="-122"/>
                <a:ea typeface="阿里巴巴普惠体 Heavy" pitchFamily="18" charset="-122"/>
                <a:cs typeface="思源黑体 CN Regular" panose="020B0500000000000000" charset="-122"/>
              </a:rPr>
              <a:t>电机驱动的多自由度五指灵巧手设计与开发</a:t>
            </a:r>
            <a:endParaRPr kumimoji="0" lang="zh-CN" altLang="en-US" sz="3600" b="0" i="0" u="none" strike="noStrike" kern="1200" cap="none" spc="0" normalizeH="0" baseline="0" noProof="0" dirty="0">
              <a:ln>
                <a:noFill/>
              </a:ln>
              <a:solidFill>
                <a:schemeClr val="accent1"/>
              </a:solidFill>
              <a:effectLst/>
              <a:uLnTx/>
              <a:uFillTx/>
              <a:latin typeface="阿里巴巴普惠体 Heavy" pitchFamily="18" charset="-122"/>
              <a:ea typeface="阿里巴巴普惠体 Heavy" pitchFamily="18" charset="-122"/>
              <a:cs typeface="思源黑体 CN Regular" panose="020B0500000000000000" charset="-122"/>
            </a:endParaRPr>
          </a:p>
        </p:txBody>
      </p:sp>
      <p:sp>
        <p:nvSpPr>
          <p:cNvPr id="6" name="觅知网-不倒翁ID:189359941"/>
          <p:cNvSpPr txBox="1"/>
          <p:nvPr>
            <p:custDataLst>
              <p:tags r:id="rId5"/>
            </p:custDataLst>
          </p:nvPr>
        </p:nvSpPr>
        <p:spPr>
          <a:xfrm>
            <a:off x="4228104" y="2436857"/>
            <a:ext cx="3740104" cy="400110"/>
          </a:xfrm>
          <a:prstGeom prst="rect">
            <a:avLst/>
          </a:prstGeom>
          <a:noFill/>
        </p:spPr>
        <p:txBody>
          <a:bodyPr wrap="square" rtlCol="0">
            <a:spAutoFit/>
          </a:bodyPr>
          <a:lstStyle/>
          <a:p>
            <a:pPr algn="ctr"/>
            <a:r>
              <a:rPr lang="zh-CN" altLang="en-US" sz="200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rPr>
              <a:t>GRADUATION DEFENSE</a:t>
            </a:r>
          </a:p>
        </p:txBody>
      </p:sp>
      <p:cxnSp>
        <p:nvCxnSpPr>
          <p:cNvPr id="7" name="觅知网-不倒翁ID:189359941"/>
          <p:cNvCxnSpPr>
            <a:stCxn id="4" idx="1"/>
          </p:cNvCxnSpPr>
          <p:nvPr>
            <p:custDataLst>
              <p:tags r:id="rId6"/>
            </p:custDataLst>
          </p:nvPr>
        </p:nvCxnSpPr>
        <p:spPr>
          <a:xfrm flipH="1">
            <a:off x="2150269" y="2636914"/>
            <a:ext cx="1861811"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grpSp>
        <p:nvGrpSpPr>
          <p:cNvPr id="94" name="觅知网-不倒翁ID:189359941"/>
          <p:cNvGrpSpPr/>
          <p:nvPr/>
        </p:nvGrpSpPr>
        <p:grpSpPr>
          <a:xfrm>
            <a:off x="2725741" y="5285225"/>
            <a:ext cx="1868420" cy="351594"/>
            <a:chOff x="1662358" y="4152650"/>
            <a:chExt cx="1868420" cy="351594"/>
          </a:xfrm>
        </p:grpSpPr>
        <p:sp>
          <p:nvSpPr>
            <p:cNvPr id="95" name="觅知网-不倒翁ID:189359941"/>
            <p:cNvSpPr txBox="1"/>
            <p:nvPr/>
          </p:nvSpPr>
          <p:spPr>
            <a:xfrm>
              <a:off x="1930134" y="4175846"/>
              <a:ext cx="1600644"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rPr>
                <a:t>答辩</a:t>
              </a:r>
              <a:r>
                <a:rPr kumimoji="0" lang="zh-CN" altLang="en-US" sz="16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思源黑体 CN Regular" panose="020B0500000000000000" charset="-122"/>
                </a:rPr>
                <a:t>人：陈化扬</a:t>
              </a: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96" name="觅知网-不倒翁ID:189359941"/>
            <p:cNvSpPr>
              <a:spLocks noChangeAspect="1"/>
            </p:cNvSpPr>
            <p:nvPr/>
          </p:nvSpPr>
          <p:spPr bwMode="auto">
            <a:xfrm>
              <a:off x="1662358" y="4152650"/>
              <a:ext cx="276085" cy="328705"/>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97" name="觅知网-不倒翁ID:189359941"/>
            <p:cNvSpPr txBox="1"/>
            <p:nvPr/>
          </p:nvSpPr>
          <p:spPr>
            <a:xfrm>
              <a:off x="2718939" y="4175846"/>
              <a:ext cx="164418"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grpSp>
      <p:grpSp>
        <p:nvGrpSpPr>
          <p:cNvPr id="102" name="觅知网-不倒翁ID:189359941"/>
          <p:cNvGrpSpPr/>
          <p:nvPr/>
        </p:nvGrpSpPr>
        <p:grpSpPr>
          <a:xfrm>
            <a:off x="7685832" y="5291761"/>
            <a:ext cx="1868423" cy="338521"/>
            <a:chOff x="1049311" y="5391371"/>
            <a:chExt cx="1868423" cy="338521"/>
          </a:xfrm>
        </p:grpSpPr>
        <p:sp>
          <p:nvSpPr>
            <p:cNvPr id="103" name="觅知网-不倒翁ID:189359941"/>
            <p:cNvSpPr txBox="1"/>
            <p:nvPr/>
          </p:nvSpPr>
          <p:spPr>
            <a:xfrm>
              <a:off x="1317090" y="5391371"/>
              <a:ext cx="1600644"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思源黑体 CN Regular" panose="020B0500000000000000" charset="-122"/>
                </a:rPr>
                <a:t>企业导师：白洋</a:t>
              </a: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104" name="觅知网-不倒翁ID:189359941"/>
            <p:cNvSpPr>
              <a:spLocks noChangeAspect="1"/>
            </p:cNvSpPr>
            <p:nvPr/>
          </p:nvSpPr>
          <p:spPr bwMode="auto">
            <a:xfrm>
              <a:off x="1049311" y="5408816"/>
              <a:ext cx="307621" cy="250993"/>
            </a:xfrm>
            <a:custGeom>
              <a:avLst/>
              <a:gdLst>
                <a:gd name="connsiteX0" fmla="*/ 508188 w 609120"/>
                <a:gd name="connsiteY0" fmla="*/ 388434 h 496992"/>
                <a:gd name="connsiteX1" fmla="*/ 508188 w 609120"/>
                <a:gd name="connsiteY1" fmla="*/ 438152 h 496992"/>
                <a:gd name="connsiteX2" fmla="*/ 557983 w 609120"/>
                <a:gd name="connsiteY2" fmla="*/ 438152 h 496992"/>
                <a:gd name="connsiteX3" fmla="*/ 557983 w 609120"/>
                <a:gd name="connsiteY3" fmla="*/ 388434 h 496992"/>
                <a:gd name="connsiteX4" fmla="*/ 51136 w 609120"/>
                <a:gd name="connsiteY4" fmla="*/ 388434 h 496992"/>
                <a:gd name="connsiteX5" fmla="*/ 51136 w 609120"/>
                <a:gd name="connsiteY5" fmla="*/ 438152 h 496992"/>
                <a:gd name="connsiteX6" fmla="*/ 100931 w 609120"/>
                <a:gd name="connsiteY6" fmla="*/ 438152 h 496992"/>
                <a:gd name="connsiteX7" fmla="*/ 100931 w 609120"/>
                <a:gd name="connsiteY7" fmla="*/ 388434 h 496992"/>
                <a:gd name="connsiteX8" fmla="*/ 508188 w 609120"/>
                <a:gd name="connsiteY8" fmla="*/ 314770 h 496992"/>
                <a:gd name="connsiteX9" fmla="*/ 508188 w 609120"/>
                <a:gd name="connsiteY9" fmla="*/ 364430 h 496992"/>
                <a:gd name="connsiteX10" fmla="*/ 557983 w 609120"/>
                <a:gd name="connsiteY10" fmla="*/ 364430 h 496992"/>
                <a:gd name="connsiteX11" fmla="*/ 557983 w 609120"/>
                <a:gd name="connsiteY11" fmla="*/ 314770 h 496992"/>
                <a:gd name="connsiteX12" fmla="*/ 51136 w 609120"/>
                <a:gd name="connsiteY12" fmla="*/ 314770 h 496992"/>
                <a:gd name="connsiteX13" fmla="*/ 51136 w 609120"/>
                <a:gd name="connsiteY13" fmla="*/ 364430 h 496992"/>
                <a:gd name="connsiteX14" fmla="*/ 100931 w 609120"/>
                <a:gd name="connsiteY14" fmla="*/ 364430 h 496992"/>
                <a:gd name="connsiteX15" fmla="*/ 100931 w 609120"/>
                <a:gd name="connsiteY15" fmla="*/ 314770 h 496992"/>
                <a:gd name="connsiteX16" fmla="*/ 354456 w 609120"/>
                <a:gd name="connsiteY16" fmla="*/ 314763 h 496992"/>
                <a:gd name="connsiteX17" fmla="*/ 354456 w 609120"/>
                <a:gd name="connsiteY17" fmla="*/ 364425 h 496992"/>
                <a:gd name="connsiteX18" fmla="*/ 404189 w 609120"/>
                <a:gd name="connsiteY18" fmla="*/ 364425 h 496992"/>
                <a:gd name="connsiteX19" fmla="*/ 404189 w 609120"/>
                <a:gd name="connsiteY19" fmla="*/ 314763 h 496992"/>
                <a:gd name="connsiteX20" fmla="*/ 279770 w 609120"/>
                <a:gd name="connsiteY20" fmla="*/ 314763 h 496992"/>
                <a:gd name="connsiteX21" fmla="*/ 279770 w 609120"/>
                <a:gd name="connsiteY21" fmla="*/ 364425 h 496992"/>
                <a:gd name="connsiteX22" fmla="*/ 329561 w 609120"/>
                <a:gd name="connsiteY22" fmla="*/ 364425 h 496992"/>
                <a:gd name="connsiteX23" fmla="*/ 329561 w 609120"/>
                <a:gd name="connsiteY23" fmla="*/ 314763 h 496992"/>
                <a:gd name="connsiteX24" fmla="*/ 205085 w 609120"/>
                <a:gd name="connsiteY24" fmla="*/ 314763 h 496992"/>
                <a:gd name="connsiteX25" fmla="*/ 205085 w 609120"/>
                <a:gd name="connsiteY25" fmla="*/ 364425 h 496992"/>
                <a:gd name="connsiteX26" fmla="*/ 254875 w 609120"/>
                <a:gd name="connsiteY26" fmla="*/ 364425 h 496992"/>
                <a:gd name="connsiteX27" fmla="*/ 254875 w 609120"/>
                <a:gd name="connsiteY27" fmla="*/ 314763 h 496992"/>
                <a:gd name="connsiteX28" fmla="*/ 469471 w 609120"/>
                <a:gd name="connsiteY28" fmla="*/ 288542 h 496992"/>
                <a:gd name="connsiteX29" fmla="*/ 596700 w 609120"/>
                <a:gd name="connsiteY29" fmla="*/ 288542 h 496992"/>
                <a:gd name="connsiteX30" fmla="*/ 596700 w 609120"/>
                <a:gd name="connsiteY30" fmla="*/ 496992 h 496992"/>
                <a:gd name="connsiteX31" fmla="*/ 469471 w 609120"/>
                <a:gd name="connsiteY31" fmla="*/ 496992 h 496992"/>
                <a:gd name="connsiteX32" fmla="*/ 12419 w 609120"/>
                <a:gd name="connsiteY32" fmla="*/ 288542 h 496992"/>
                <a:gd name="connsiteX33" fmla="*/ 139648 w 609120"/>
                <a:gd name="connsiteY33" fmla="*/ 288542 h 496992"/>
                <a:gd name="connsiteX34" fmla="*/ 139648 w 609120"/>
                <a:gd name="connsiteY34" fmla="*/ 496992 h 496992"/>
                <a:gd name="connsiteX35" fmla="*/ 12419 w 609120"/>
                <a:gd name="connsiteY35" fmla="*/ 496992 h 496992"/>
                <a:gd name="connsiteX36" fmla="*/ 469471 w 609120"/>
                <a:gd name="connsiteY36" fmla="*/ 257070 h 496992"/>
                <a:gd name="connsiteX37" fmla="*/ 609120 w 609120"/>
                <a:gd name="connsiteY37" fmla="*/ 257070 h 496992"/>
                <a:gd name="connsiteX38" fmla="*/ 609120 w 609120"/>
                <a:gd name="connsiteY38" fmla="*/ 271959 h 496992"/>
                <a:gd name="connsiteX39" fmla="*/ 469471 w 609120"/>
                <a:gd name="connsiteY39" fmla="*/ 271959 h 496992"/>
                <a:gd name="connsiteX40" fmla="*/ 0 w 609120"/>
                <a:gd name="connsiteY40" fmla="*/ 257070 h 496992"/>
                <a:gd name="connsiteX41" fmla="*/ 139649 w 609120"/>
                <a:gd name="connsiteY41" fmla="*/ 257070 h 496992"/>
                <a:gd name="connsiteX42" fmla="*/ 139649 w 609120"/>
                <a:gd name="connsiteY42" fmla="*/ 271959 h 496992"/>
                <a:gd name="connsiteX43" fmla="*/ 0 w 609120"/>
                <a:gd name="connsiteY43" fmla="*/ 271959 h 496992"/>
                <a:gd name="connsiteX44" fmla="*/ 354456 w 609120"/>
                <a:gd name="connsiteY44" fmla="*/ 240183 h 496992"/>
                <a:gd name="connsiteX45" fmla="*/ 354456 w 609120"/>
                <a:gd name="connsiteY45" fmla="*/ 289903 h 496992"/>
                <a:gd name="connsiteX46" fmla="*/ 404189 w 609120"/>
                <a:gd name="connsiteY46" fmla="*/ 289903 h 496992"/>
                <a:gd name="connsiteX47" fmla="*/ 404189 w 609120"/>
                <a:gd name="connsiteY47" fmla="*/ 240183 h 496992"/>
                <a:gd name="connsiteX48" fmla="*/ 279770 w 609120"/>
                <a:gd name="connsiteY48" fmla="*/ 240183 h 496992"/>
                <a:gd name="connsiteX49" fmla="*/ 279770 w 609120"/>
                <a:gd name="connsiteY49" fmla="*/ 289903 h 496992"/>
                <a:gd name="connsiteX50" fmla="*/ 329561 w 609120"/>
                <a:gd name="connsiteY50" fmla="*/ 289903 h 496992"/>
                <a:gd name="connsiteX51" fmla="*/ 329561 w 609120"/>
                <a:gd name="connsiteY51" fmla="*/ 240183 h 496992"/>
                <a:gd name="connsiteX52" fmla="*/ 205085 w 609120"/>
                <a:gd name="connsiteY52" fmla="*/ 240183 h 496992"/>
                <a:gd name="connsiteX53" fmla="*/ 205085 w 609120"/>
                <a:gd name="connsiteY53" fmla="*/ 289903 h 496992"/>
                <a:gd name="connsiteX54" fmla="*/ 254875 w 609120"/>
                <a:gd name="connsiteY54" fmla="*/ 289903 h 496992"/>
                <a:gd name="connsiteX55" fmla="*/ 254875 w 609120"/>
                <a:gd name="connsiteY55" fmla="*/ 240183 h 496992"/>
                <a:gd name="connsiteX56" fmla="*/ 354456 w 609120"/>
                <a:gd name="connsiteY56" fmla="*/ 165603 h 496992"/>
                <a:gd name="connsiteX57" fmla="*/ 354456 w 609120"/>
                <a:gd name="connsiteY57" fmla="*/ 215323 h 496992"/>
                <a:gd name="connsiteX58" fmla="*/ 404189 w 609120"/>
                <a:gd name="connsiteY58" fmla="*/ 215323 h 496992"/>
                <a:gd name="connsiteX59" fmla="*/ 404189 w 609120"/>
                <a:gd name="connsiteY59" fmla="*/ 165603 h 496992"/>
                <a:gd name="connsiteX60" fmla="*/ 279770 w 609120"/>
                <a:gd name="connsiteY60" fmla="*/ 165603 h 496992"/>
                <a:gd name="connsiteX61" fmla="*/ 279770 w 609120"/>
                <a:gd name="connsiteY61" fmla="*/ 215323 h 496992"/>
                <a:gd name="connsiteX62" fmla="*/ 329561 w 609120"/>
                <a:gd name="connsiteY62" fmla="*/ 215323 h 496992"/>
                <a:gd name="connsiteX63" fmla="*/ 329561 w 609120"/>
                <a:gd name="connsiteY63" fmla="*/ 165603 h 496992"/>
                <a:gd name="connsiteX64" fmla="*/ 205085 w 609120"/>
                <a:gd name="connsiteY64" fmla="*/ 165603 h 496992"/>
                <a:gd name="connsiteX65" fmla="*/ 205085 w 609120"/>
                <a:gd name="connsiteY65" fmla="*/ 215323 h 496992"/>
                <a:gd name="connsiteX66" fmla="*/ 254875 w 609120"/>
                <a:gd name="connsiteY66" fmla="*/ 215323 h 496992"/>
                <a:gd name="connsiteX67" fmla="*/ 254875 w 609120"/>
                <a:gd name="connsiteY67" fmla="*/ 165603 h 496992"/>
                <a:gd name="connsiteX68" fmla="*/ 304666 w 609120"/>
                <a:gd name="connsiteY68" fmla="*/ 50313 h 496992"/>
                <a:gd name="connsiteX69" fmla="*/ 446043 w 609120"/>
                <a:gd name="connsiteY69" fmla="*/ 144792 h 496992"/>
                <a:gd name="connsiteX70" fmla="*/ 446043 w 609120"/>
                <a:gd name="connsiteY70" fmla="*/ 496992 h 496992"/>
                <a:gd name="connsiteX71" fmla="*/ 346119 w 609120"/>
                <a:gd name="connsiteY71" fmla="*/ 496992 h 496992"/>
                <a:gd name="connsiteX72" fmla="*/ 346119 w 609120"/>
                <a:gd name="connsiteY72" fmla="*/ 381018 h 496992"/>
                <a:gd name="connsiteX73" fmla="*/ 263154 w 609120"/>
                <a:gd name="connsiteY73" fmla="*/ 381018 h 496992"/>
                <a:gd name="connsiteX74" fmla="*/ 263154 w 609120"/>
                <a:gd name="connsiteY74" fmla="*/ 496992 h 496992"/>
                <a:gd name="connsiteX75" fmla="*/ 163288 w 609120"/>
                <a:gd name="connsiteY75" fmla="*/ 496992 h 496992"/>
                <a:gd name="connsiteX76" fmla="*/ 163288 w 609120"/>
                <a:gd name="connsiteY76" fmla="*/ 144792 h 496992"/>
                <a:gd name="connsiteX77" fmla="*/ 304666 w 609120"/>
                <a:gd name="connsiteY77" fmla="*/ 0 h 496992"/>
                <a:gd name="connsiteX78" fmla="*/ 501719 w 609120"/>
                <a:gd name="connsiteY78" fmla="*/ 131040 h 496992"/>
                <a:gd name="connsiteX79" fmla="*/ 455296 w 609120"/>
                <a:gd name="connsiteY79" fmla="*/ 131040 h 496992"/>
                <a:gd name="connsiteX80" fmla="*/ 309291 w 609120"/>
                <a:gd name="connsiteY80" fmla="*/ 33473 h 496992"/>
                <a:gd name="connsiteX81" fmla="*/ 300040 w 609120"/>
                <a:gd name="connsiteY81" fmla="*/ 33473 h 496992"/>
                <a:gd name="connsiteX82" fmla="*/ 154035 w 609120"/>
                <a:gd name="connsiteY82" fmla="*/ 131040 h 496992"/>
                <a:gd name="connsiteX83" fmla="*/ 107612 w 609120"/>
                <a:gd name="connsiteY83" fmla="*/ 131040 h 4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9120" h="496992">
                  <a:moveTo>
                    <a:pt x="508188" y="388434"/>
                  </a:moveTo>
                  <a:lnTo>
                    <a:pt x="508188" y="438152"/>
                  </a:lnTo>
                  <a:lnTo>
                    <a:pt x="557983" y="438152"/>
                  </a:lnTo>
                  <a:lnTo>
                    <a:pt x="557983" y="388434"/>
                  </a:lnTo>
                  <a:close/>
                  <a:moveTo>
                    <a:pt x="51136" y="388434"/>
                  </a:moveTo>
                  <a:lnTo>
                    <a:pt x="51136" y="438152"/>
                  </a:lnTo>
                  <a:lnTo>
                    <a:pt x="100931" y="438152"/>
                  </a:lnTo>
                  <a:lnTo>
                    <a:pt x="100931" y="388434"/>
                  </a:lnTo>
                  <a:close/>
                  <a:moveTo>
                    <a:pt x="508188" y="314770"/>
                  </a:moveTo>
                  <a:lnTo>
                    <a:pt x="508188" y="364430"/>
                  </a:lnTo>
                  <a:lnTo>
                    <a:pt x="557983" y="364430"/>
                  </a:lnTo>
                  <a:lnTo>
                    <a:pt x="557983" y="314770"/>
                  </a:lnTo>
                  <a:close/>
                  <a:moveTo>
                    <a:pt x="51136" y="314770"/>
                  </a:moveTo>
                  <a:lnTo>
                    <a:pt x="51136" y="364430"/>
                  </a:lnTo>
                  <a:lnTo>
                    <a:pt x="100931" y="364430"/>
                  </a:lnTo>
                  <a:lnTo>
                    <a:pt x="100931" y="314770"/>
                  </a:lnTo>
                  <a:close/>
                  <a:moveTo>
                    <a:pt x="354456" y="314763"/>
                  </a:moveTo>
                  <a:lnTo>
                    <a:pt x="354456" y="364425"/>
                  </a:lnTo>
                  <a:lnTo>
                    <a:pt x="404189" y="364425"/>
                  </a:lnTo>
                  <a:lnTo>
                    <a:pt x="404189" y="314763"/>
                  </a:lnTo>
                  <a:close/>
                  <a:moveTo>
                    <a:pt x="279770" y="314763"/>
                  </a:moveTo>
                  <a:lnTo>
                    <a:pt x="279770" y="364425"/>
                  </a:lnTo>
                  <a:lnTo>
                    <a:pt x="329561" y="364425"/>
                  </a:lnTo>
                  <a:lnTo>
                    <a:pt x="329561" y="314763"/>
                  </a:lnTo>
                  <a:close/>
                  <a:moveTo>
                    <a:pt x="205085" y="314763"/>
                  </a:moveTo>
                  <a:lnTo>
                    <a:pt x="205085" y="364425"/>
                  </a:lnTo>
                  <a:lnTo>
                    <a:pt x="254875" y="364425"/>
                  </a:lnTo>
                  <a:lnTo>
                    <a:pt x="254875" y="314763"/>
                  </a:lnTo>
                  <a:close/>
                  <a:moveTo>
                    <a:pt x="469471" y="288542"/>
                  </a:moveTo>
                  <a:lnTo>
                    <a:pt x="596700" y="288542"/>
                  </a:lnTo>
                  <a:lnTo>
                    <a:pt x="596700" y="496992"/>
                  </a:lnTo>
                  <a:lnTo>
                    <a:pt x="469471" y="496992"/>
                  </a:lnTo>
                  <a:close/>
                  <a:moveTo>
                    <a:pt x="12419" y="288542"/>
                  </a:moveTo>
                  <a:lnTo>
                    <a:pt x="139648" y="288542"/>
                  </a:lnTo>
                  <a:lnTo>
                    <a:pt x="139648" y="496992"/>
                  </a:lnTo>
                  <a:lnTo>
                    <a:pt x="12419" y="496992"/>
                  </a:lnTo>
                  <a:close/>
                  <a:moveTo>
                    <a:pt x="469471" y="257070"/>
                  </a:moveTo>
                  <a:lnTo>
                    <a:pt x="609120" y="257070"/>
                  </a:lnTo>
                  <a:lnTo>
                    <a:pt x="609120" y="271959"/>
                  </a:lnTo>
                  <a:lnTo>
                    <a:pt x="469471" y="271959"/>
                  </a:lnTo>
                  <a:close/>
                  <a:moveTo>
                    <a:pt x="0" y="257070"/>
                  </a:moveTo>
                  <a:lnTo>
                    <a:pt x="139649" y="257070"/>
                  </a:lnTo>
                  <a:lnTo>
                    <a:pt x="139649" y="271959"/>
                  </a:lnTo>
                  <a:lnTo>
                    <a:pt x="0" y="271959"/>
                  </a:lnTo>
                  <a:close/>
                  <a:moveTo>
                    <a:pt x="354456" y="240183"/>
                  </a:moveTo>
                  <a:lnTo>
                    <a:pt x="354456" y="289903"/>
                  </a:lnTo>
                  <a:lnTo>
                    <a:pt x="404189" y="289903"/>
                  </a:lnTo>
                  <a:lnTo>
                    <a:pt x="404189" y="240183"/>
                  </a:lnTo>
                  <a:close/>
                  <a:moveTo>
                    <a:pt x="279770" y="240183"/>
                  </a:moveTo>
                  <a:lnTo>
                    <a:pt x="279770" y="289903"/>
                  </a:lnTo>
                  <a:lnTo>
                    <a:pt x="329561" y="289903"/>
                  </a:lnTo>
                  <a:lnTo>
                    <a:pt x="329561" y="240183"/>
                  </a:lnTo>
                  <a:close/>
                  <a:moveTo>
                    <a:pt x="205085" y="240183"/>
                  </a:moveTo>
                  <a:lnTo>
                    <a:pt x="205085" y="289903"/>
                  </a:lnTo>
                  <a:lnTo>
                    <a:pt x="254875" y="289903"/>
                  </a:lnTo>
                  <a:lnTo>
                    <a:pt x="254875" y="240183"/>
                  </a:lnTo>
                  <a:close/>
                  <a:moveTo>
                    <a:pt x="354456" y="165603"/>
                  </a:moveTo>
                  <a:lnTo>
                    <a:pt x="354456" y="215323"/>
                  </a:lnTo>
                  <a:lnTo>
                    <a:pt x="404189" y="215323"/>
                  </a:lnTo>
                  <a:lnTo>
                    <a:pt x="404189" y="165603"/>
                  </a:lnTo>
                  <a:close/>
                  <a:moveTo>
                    <a:pt x="279770" y="165603"/>
                  </a:moveTo>
                  <a:lnTo>
                    <a:pt x="279770" y="215323"/>
                  </a:lnTo>
                  <a:lnTo>
                    <a:pt x="329561" y="215323"/>
                  </a:lnTo>
                  <a:lnTo>
                    <a:pt x="329561" y="165603"/>
                  </a:lnTo>
                  <a:close/>
                  <a:moveTo>
                    <a:pt x="205085" y="165603"/>
                  </a:moveTo>
                  <a:lnTo>
                    <a:pt x="205085" y="215323"/>
                  </a:lnTo>
                  <a:lnTo>
                    <a:pt x="254875" y="215323"/>
                  </a:lnTo>
                  <a:lnTo>
                    <a:pt x="254875" y="165603"/>
                  </a:lnTo>
                  <a:close/>
                  <a:moveTo>
                    <a:pt x="304666" y="50313"/>
                  </a:moveTo>
                  <a:lnTo>
                    <a:pt x="446043" y="144792"/>
                  </a:lnTo>
                  <a:lnTo>
                    <a:pt x="446043" y="496992"/>
                  </a:lnTo>
                  <a:lnTo>
                    <a:pt x="346119" y="496992"/>
                  </a:lnTo>
                  <a:lnTo>
                    <a:pt x="346119" y="381018"/>
                  </a:lnTo>
                  <a:lnTo>
                    <a:pt x="263154" y="381018"/>
                  </a:lnTo>
                  <a:lnTo>
                    <a:pt x="263154" y="496992"/>
                  </a:lnTo>
                  <a:lnTo>
                    <a:pt x="163288" y="496992"/>
                  </a:lnTo>
                  <a:lnTo>
                    <a:pt x="163288" y="144792"/>
                  </a:lnTo>
                  <a:close/>
                  <a:moveTo>
                    <a:pt x="304666" y="0"/>
                  </a:moveTo>
                  <a:lnTo>
                    <a:pt x="501719" y="131040"/>
                  </a:lnTo>
                  <a:lnTo>
                    <a:pt x="455296" y="131040"/>
                  </a:lnTo>
                  <a:lnTo>
                    <a:pt x="309291" y="33473"/>
                  </a:lnTo>
                  <a:lnTo>
                    <a:pt x="300040" y="33473"/>
                  </a:lnTo>
                  <a:lnTo>
                    <a:pt x="154035" y="131040"/>
                  </a:lnTo>
                  <a:lnTo>
                    <a:pt x="107612" y="131040"/>
                  </a:ln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105" name="觅知网-不倒翁ID:189359941"/>
            <p:cNvSpPr txBox="1"/>
            <p:nvPr/>
          </p:nvSpPr>
          <p:spPr>
            <a:xfrm>
              <a:off x="1900454" y="5401494"/>
              <a:ext cx="164418"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grpSp>
      <p:grpSp>
        <p:nvGrpSpPr>
          <p:cNvPr id="111" name="觅知网-不倒翁ID:189359941"/>
          <p:cNvGrpSpPr/>
          <p:nvPr/>
        </p:nvGrpSpPr>
        <p:grpSpPr>
          <a:xfrm>
            <a:off x="5159896" y="5296822"/>
            <a:ext cx="1992447" cy="328398"/>
            <a:chOff x="5052850" y="5296822"/>
            <a:chExt cx="1992447" cy="328398"/>
          </a:xfrm>
        </p:grpSpPr>
        <p:sp>
          <p:nvSpPr>
            <p:cNvPr id="99" name="觅知网-不倒翁ID:189359941"/>
            <p:cNvSpPr txBox="1"/>
            <p:nvPr/>
          </p:nvSpPr>
          <p:spPr>
            <a:xfrm>
              <a:off x="5239469" y="5296822"/>
              <a:ext cx="1805828"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思源黑体 CN Regular" panose="020B0500000000000000" charset="-122"/>
                </a:rPr>
                <a:t>指导老师：秦龙辉</a:t>
              </a: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107" name="觅知网-不倒翁ID:189359941"/>
            <p:cNvSpPr/>
            <p:nvPr/>
          </p:nvSpPr>
          <p:spPr>
            <a:xfrm>
              <a:off x="5052850" y="5306119"/>
              <a:ext cx="182447" cy="310112"/>
            </a:xfrm>
            <a:custGeom>
              <a:avLst/>
              <a:gdLst>
                <a:gd name="connsiteX0" fmla="*/ 807406 w 902825"/>
                <a:gd name="connsiteY0" fmla="*/ 857229 h 1534562"/>
                <a:gd name="connsiteX1" fmla="*/ 95402 w 902825"/>
                <a:gd name="connsiteY1" fmla="*/ 857229 h 1534562"/>
                <a:gd name="connsiteX2" fmla="*/ 11031 w 902825"/>
                <a:gd name="connsiteY2" fmla="*/ 779590 h 1534562"/>
                <a:gd name="connsiteX3" fmla="*/ 151 w 902825"/>
                <a:gd name="connsiteY3" fmla="*/ 649076 h 1534562"/>
                <a:gd name="connsiteX4" fmla="*/ 42337 w 902825"/>
                <a:gd name="connsiteY4" fmla="*/ 603229 h 1534562"/>
                <a:gd name="connsiteX5" fmla="*/ 860492 w 902825"/>
                <a:gd name="connsiteY5" fmla="*/ 603229 h 1534562"/>
                <a:gd name="connsiteX6" fmla="*/ 902677 w 902825"/>
                <a:gd name="connsiteY6" fmla="*/ 649076 h 1534562"/>
                <a:gd name="connsiteX7" fmla="*/ 891797 w 902825"/>
                <a:gd name="connsiteY7" fmla="*/ 779590 h 1534562"/>
                <a:gd name="connsiteX8" fmla="*/ 807406 w 902825"/>
                <a:gd name="connsiteY8" fmla="*/ 857229 h 1534562"/>
                <a:gd name="connsiteX9" fmla="*/ 800654 w 902825"/>
                <a:gd name="connsiteY9" fmla="*/ 899562 h 1534562"/>
                <a:gd name="connsiteX10" fmla="*/ 102154 w 902825"/>
                <a:gd name="connsiteY10" fmla="*/ 899562 h 1534562"/>
                <a:gd name="connsiteX11" fmla="*/ 186820 w 902825"/>
                <a:gd name="connsiteY11" fmla="*/ 1534562 h 1534562"/>
                <a:gd name="connsiteX12" fmla="*/ 715987 w 902825"/>
                <a:gd name="connsiteY12" fmla="*/ 1534562 h 1534562"/>
                <a:gd name="connsiteX13" fmla="*/ 800654 w 902825"/>
                <a:gd name="connsiteY13" fmla="*/ 899562 h 1534562"/>
                <a:gd name="connsiteX14" fmla="*/ 455023 w 902825"/>
                <a:gd name="connsiteY14" fmla="*/ 285496 h 1534562"/>
                <a:gd name="connsiteX15" fmla="*/ 597771 w 902825"/>
                <a:gd name="connsiteY15" fmla="*/ 142748 h 1534562"/>
                <a:gd name="connsiteX16" fmla="*/ 455023 w 902825"/>
                <a:gd name="connsiteY16" fmla="*/ 0 h 1534562"/>
                <a:gd name="connsiteX17" fmla="*/ 312275 w 902825"/>
                <a:gd name="connsiteY17" fmla="*/ 142748 h 1534562"/>
                <a:gd name="connsiteX18" fmla="*/ 455023 w 902825"/>
                <a:gd name="connsiteY18" fmla="*/ 285496 h 1534562"/>
                <a:gd name="connsiteX19" fmla="*/ 779487 w 902825"/>
                <a:gd name="connsiteY19" fmla="*/ 560896 h 1534562"/>
                <a:gd name="connsiteX20" fmla="*/ 748224 w 902825"/>
                <a:gd name="connsiteY20" fmla="*/ 421301 h 1534562"/>
                <a:gd name="connsiteX21" fmla="*/ 675284 w 902825"/>
                <a:gd name="connsiteY21" fmla="*/ 353589 h 1534562"/>
                <a:gd name="connsiteX22" fmla="*/ 548347 w 902825"/>
                <a:gd name="connsiteY22" fmla="*/ 334920 h 1534562"/>
                <a:gd name="connsiteX23" fmla="*/ 485482 w 902825"/>
                <a:gd name="connsiteY23" fmla="*/ 479150 h 1534562"/>
                <a:gd name="connsiteX24" fmla="*/ 477375 w 902825"/>
                <a:gd name="connsiteY24" fmla="*/ 408072 h 1534562"/>
                <a:gd name="connsiteX25" fmla="*/ 473015 w 902825"/>
                <a:gd name="connsiteY25" fmla="*/ 404114 h 1534562"/>
                <a:gd name="connsiteX26" fmla="*/ 437095 w 902825"/>
                <a:gd name="connsiteY26" fmla="*/ 404114 h 1534562"/>
                <a:gd name="connsiteX27" fmla="*/ 432713 w 902825"/>
                <a:gd name="connsiteY27" fmla="*/ 408114 h 1534562"/>
                <a:gd name="connsiteX28" fmla="*/ 425347 w 902825"/>
                <a:gd name="connsiteY28" fmla="*/ 480970 h 1534562"/>
                <a:gd name="connsiteX29" fmla="*/ 361699 w 902825"/>
                <a:gd name="connsiteY29" fmla="*/ 334941 h 1534562"/>
                <a:gd name="connsiteX30" fmla="*/ 234763 w 902825"/>
                <a:gd name="connsiteY30" fmla="*/ 353610 h 1534562"/>
                <a:gd name="connsiteX31" fmla="*/ 161823 w 902825"/>
                <a:gd name="connsiteY31" fmla="*/ 421322 h 1534562"/>
                <a:gd name="connsiteX32" fmla="*/ 130559 w 902825"/>
                <a:gd name="connsiteY32" fmla="*/ 560896 h 1534562"/>
                <a:gd name="connsiteX33" fmla="*/ 779487 w 902825"/>
                <a:gd name="connsiteY33" fmla="*/ 560896 h 1534562"/>
                <a:gd name="connsiteX34" fmla="*/ 411102 w 902825"/>
                <a:gd name="connsiteY34" fmla="*/ 340402 h 1534562"/>
                <a:gd name="connsiteX35" fmla="*/ 428607 w 902825"/>
                <a:gd name="connsiteY35" fmla="*/ 377740 h 1534562"/>
                <a:gd name="connsiteX36" fmla="*/ 455023 w 902825"/>
                <a:gd name="connsiteY36" fmla="*/ 384323 h 1534562"/>
                <a:gd name="connsiteX37" fmla="*/ 481439 w 902825"/>
                <a:gd name="connsiteY37" fmla="*/ 377740 h 1534562"/>
                <a:gd name="connsiteX38" fmla="*/ 498944 w 902825"/>
                <a:gd name="connsiteY38" fmla="*/ 340402 h 1534562"/>
                <a:gd name="connsiteX39" fmla="*/ 455023 w 902825"/>
                <a:gd name="connsiteY39" fmla="*/ 322834 h 1534562"/>
                <a:gd name="connsiteX40" fmla="*/ 411102 w 902825"/>
                <a:gd name="connsiteY40" fmla="*/ 340402 h 153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2825" h="1534562">
                  <a:moveTo>
                    <a:pt x="807406" y="857229"/>
                  </a:moveTo>
                  <a:lnTo>
                    <a:pt x="95402" y="857229"/>
                  </a:lnTo>
                  <a:cubicBezTo>
                    <a:pt x="51375" y="857229"/>
                    <a:pt x="14693" y="823468"/>
                    <a:pt x="11031" y="779590"/>
                  </a:cubicBezTo>
                  <a:lnTo>
                    <a:pt x="151" y="649076"/>
                  </a:lnTo>
                  <a:cubicBezTo>
                    <a:pt x="-1923" y="624396"/>
                    <a:pt x="17572" y="603229"/>
                    <a:pt x="42337" y="603229"/>
                  </a:cubicBezTo>
                  <a:lnTo>
                    <a:pt x="860492" y="603229"/>
                  </a:lnTo>
                  <a:cubicBezTo>
                    <a:pt x="885257" y="603229"/>
                    <a:pt x="904730" y="624396"/>
                    <a:pt x="902677" y="649076"/>
                  </a:cubicBezTo>
                  <a:lnTo>
                    <a:pt x="891797" y="779590"/>
                  </a:lnTo>
                  <a:cubicBezTo>
                    <a:pt x="888136" y="823468"/>
                    <a:pt x="851454" y="857229"/>
                    <a:pt x="807406" y="857229"/>
                  </a:cubicBezTo>
                  <a:close/>
                  <a:moveTo>
                    <a:pt x="800654" y="899562"/>
                  </a:moveTo>
                  <a:lnTo>
                    <a:pt x="102154" y="899562"/>
                  </a:lnTo>
                  <a:lnTo>
                    <a:pt x="186820" y="1534562"/>
                  </a:lnTo>
                  <a:lnTo>
                    <a:pt x="715987" y="1534562"/>
                  </a:lnTo>
                  <a:lnTo>
                    <a:pt x="800654" y="899562"/>
                  </a:lnTo>
                  <a:close/>
                  <a:moveTo>
                    <a:pt x="455023" y="285496"/>
                  </a:moveTo>
                  <a:cubicBezTo>
                    <a:pt x="533869" y="285496"/>
                    <a:pt x="597771" y="221573"/>
                    <a:pt x="597771" y="142748"/>
                  </a:cubicBezTo>
                  <a:cubicBezTo>
                    <a:pt x="597771" y="63902"/>
                    <a:pt x="533848" y="0"/>
                    <a:pt x="455023" y="0"/>
                  </a:cubicBezTo>
                  <a:cubicBezTo>
                    <a:pt x="376199" y="0"/>
                    <a:pt x="312275" y="63923"/>
                    <a:pt x="312275" y="142748"/>
                  </a:cubicBezTo>
                  <a:cubicBezTo>
                    <a:pt x="312254" y="221573"/>
                    <a:pt x="376177" y="285496"/>
                    <a:pt x="455023" y="285496"/>
                  </a:cubicBezTo>
                  <a:close/>
                  <a:moveTo>
                    <a:pt x="779487" y="560896"/>
                  </a:moveTo>
                  <a:lnTo>
                    <a:pt x="748224" y="421301"/>
                  </a:lnTo>
                  <a:cubicBezTo>
                    <a:pt x="740286" y="385805"/>
                    <a:pt x="711267" y="358881"/>
                    <a:pt x="675284" y="353589"/>
                  </a:cubicBezTo>
                  <a:lnTo>
                    <a:pt x="548347" y="334920"/>
                  </a:lnTo>
                  <a:lnTo>
                    <a:pt x="485482" y="479150"/>
                  </a:lnTo>
                  <a:lnTo>
                    <a:pt x="477375" y="408072"/>
                  </a:lnTo>
                  <a:cubicBezTo>
                    <a:pt x="477163" y="405829"/>
                    <a:pt x="475258" y="404114"/>
                    <a:pt x="473015" y="404114"/>
                  </a:cubicBezTo>
                  <a:lnTo>
                    <a:pt x="437095" y="404114"/>
                  </a:lnTo>
                  <a:cubicBezTo>
                    <a:pt x="434809" y="404114"/>
                    <a:pt x="432925" y="405850"/>
                    <a:pt x="432713" y="408114"/>
                  </a:cubicBezTo>
                  <a:lnTo>
                    <a:pt x="425347" y="480970"/>
                  </a:lnTo>
                  <a:lnTo>
                    <a:pt x="361699" y="334941"/>
                  </a:lnTo>
                  <a:lnTo>
                    <a:pt x="234763" y="353610"/>
                  </a:lnTo>
                  <a:cubicBezTo>
                    <a:pt x="198780" y="358902"/>
                    <a:pt x="169760" y="385826"/>
                    <a:pt x="161823" y="421322"/>
                  </a:cubicBezTo>
                  <a:lnTo>
                    <a:pt x="130559" y="560896"/>
                  </a:lnTo>
                  <a:lnTo>
                    <a:pt x="779487" y="560896"/>
                  </a:lnTo>
                  <a:close/>
                  <a:moveTo>
                    <a:pt x="411102" y="340402"/>
                  </a:moveTo>
                  <a:cubicBezTo>
                    <a:pt x="411145" y="353589"/>
                    <a:pt x="422024" y="371157"/>
                    <a:pt x="428607" y="377740"/>
                  </a:cubicBezTo>
                  <a:cubicBezTo>
                    <a:pt x="435190" y="384323"/>
                    <a:pt x="446239" y="384323"/>
                    <a:pt x="455023" y="384323"/>
                  </a:cubicBezTo>
                  <a:cubicBezTo>
                    <a:pt x="463807" y="384323"/>
                    <a:pt x="474856" y="384323"/>
                    <a:pt x="481439" y="377740"/>
                  </a:cubicBezTo>
                  <a:cubicBezTo>
                    <a:pt x="488022" y="371157"/>
                    <a:pt x="498902" y="353589"/>
                    <a:pt x="498944" y="340402"/>
                  </a:cubicBezTo>
                  <a:cubicBezTo>
                    <a:pt x="499007" y="325035"/>
                    <a:pt x="472126" y="322834"/>
                    <a:pt x="455023" y="322834"/>
                  </a:cubicBezTo>
                  <a:cubicBezTo>
                    <a:pt x="437899" y="322834"/>
                    <a:pt x="411039" y="325014"/>
                    <a:pt x="411102" y="340402"/>
                  </a:cubicBezTo>
                  <a:close/>
                </a:path>
              </a:pathLst>
            </a:custGeom>
            <a:solidFill>
              <a:srgbClr val="344778"/>
            </a:solidFill>
            <a:ln w="1860" cap="flat">
              <a:noFill/>
              <a:prstDash val="solid"/>
              <a:miter/>
            </a:ln>
            <a:effectLst/>
          </p:spPr>
          <p:txBody>
            <a:bodyPr rot="0" spcFirstLastPara="0" vert="horz" wrap="square" lIns="81382" tIns="40691" rIns="81382" bIns="40691"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grpSp>
      <p:pic>
        <p:nvPicPr>
          <p:cNvPr id="8" name="图片 7">
            <a:extLst>
              <a:ext uri="{FF2B5EF4-FFF2-40B4-BE49-F238E27FC236}">
                <a16:creationId xmlns:a16="http://schemas.microsoft.com/office/drawing/2014/main" id="{0CCA76CA-E3C2-09B6-9A8B-CB250FBCF73C}"/>
              </a:ext>
            </a:extLst>
          </p:cNvPr>
          <p:cNvPicPr>
            <a:picLocks noChangeAspect="1"/>
          </p:cNvPicPr>
          <p:nvPr/>
        </p:nvPicPr>
        <p:blipFill>
          <a:blip r:embed="rId9"/>
          <a:stretch>
            <a:fillRect/>
          </a:stretch>
        </p:blipFill>
        <p:spPr>
          <a:xfrm>
            <a:off x="4749069" y="1196846"/>
            <a:ext cx="2753754" cy="877850"/>
          </a:xfrm>
          <a:prstGeom prst="rect">
            <a:avLst/>
          </a:prstGeom>
        </p:spPr>
      </p:pic>
      <p:sp>
        <p:nvSpPr>
          <p:cNvPr id="9" name="觅知网-不倒翁ID:189359941">
            <a:extLst>
              <a:ext uri="{FF2B5EF4-FFF2-40B4-BE49-F238E27FC236}">
                <a16:creationId xmlns:a16="http://schemas.microsoft.com/office/drawing/2014/main" id="{E788AD85-3E68-E3F1-45B5-127F6B09F7F7}"/>
              </a:ext>
            </a:extLst>
          </p:cNvPr>
          <p:cNvSpPr txBox="1"/>
          <p:nvPr/>
        </p:nvSpPr>
        <p:spPr>
          <a:xfrm>
            <a:off x="4944094" y="4675858"/>
            <a:ext cx="2607330" cy="389953"/>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思源黑体 CN Regular" panose="020B0500000000000000" charset="-122"/>
              </a:rPr>
              <a:t>日期：</a:t>
            </a:r>
            <a:r>
              <a:rPr lang="en-US" altLang="zh-CN" sz="2000">
                <a:solidFill>
                  <a:srgbClr val="000000"/>
                </a:solidFill>
                <a:latin typeface="微软雅黑" pitchFamily="34" charset="-122"/>
                <a:ea typeface="微软雅黑" pitchFamily="34" charset="-122"/>
                <a:cs typeface="思源黑体 CN Regular" panose="020B0500000000000000" charset="-122"/>
              </a:rPr>
              <a:t>2025</a:t>
            </a:r>
            <a:r>
              <a:rPr lang="zh-CN" altLang="en-US" sz="2000">
                <a:solidFill>
                  <a:srgbClr val="000000"/>
                </a:solidFill>
                <a:latin typeface="微软雅黑" pitchFamily="34" charset="-122"/>
                <a:ea typeface="微软雅黑" pitchFamily="34" charset="-122"/>
                <a:cs typeface="思源黑体 CN Regular" panose="020B0500000000000000" charset="-122"/>
              </a:rPr>
              <a:t>年</a:t>
            </a:r>
            <a:r>
              <a:rPr lang="en-US" altLang="zh-CN" sz="2000">
                <a:solidFill>
                  <a:srgbClr val="000000"/>
                </a:solidFill>
                <a:latin typeface="微软雅黑" pitchFamily="34" charset="-122"/>
                <a:ea typeface="微软雅黑" pitchFamily="34" charset="-122"/>
                <a:cs typeface="思源黑体 CN Regular" panose="020B0500000000000000" charset="-122"/>
              </a:rPr>
              <a:t>6</a:t>
            </a:r>
            <a:r>
              <a:rPr lang="zh-CN" altLang="en-US" sz="2000">
                <a:solidFill>
                  <a:srgbClr val="000000"/>
                </a:solidFill>
                <a:latin typeface="微软雅黑" pitchFamily="34" charset="-122"/>
                <a:ea typeface="微软雅黑" pitchFamily="34" charset="-122"/>
                <a:cs typeface="思源黑体 CN Regular" panose="020B0500000000000000" charset="-122"/>
              </a:rPr>
              <a:t>月</a:t>
            </a:r>
            <a:r>
              <a:rPr lang="en-US" altLang="zh-CN" sz="2000">
                <a:solidFill>
                  <a:srgbClr val="000000"/>
                </a:solidFill>
                <a:latin typeface="微软雅黑" pitchFamily="34" charset="-122"/>
                <a:ea typeface="微软雅黑" pitchFamily="34" charset="-122"/>
                <a:cs typeface="思源黑体 CN Regular" panose="020B0500000000000000" charset="-122"/>
              </a:rPr>
              <a:t>4</a:t>
            </a:r>
            <a:r>
              <a:rPr lang="zh-CN" altLang="en-US" sz="2000">
                <a:solidFill>
                  <a:srgbClr val="000000"/>
                </a:solidFill>
                <a:latin typeface="微软雅黑" pitchFamily="34" charset="-122"/>
                <a:ea typeface="微软雅黑" pitchFamily="34" charset="-122"/>
                <a:cs typeface="思源黑体 CN Regular" panose="020B0500000000000000" charset="-122"/>
              </a:rPr>
              <a:t>日</a:t>
            </a:r>
            <a:endParaRPr kumimoji="0" lang="zh-CN" altLang="en-US" sz="20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from="0" to="1" calcmode="lin" valueType="num">
                                      <p:cBhvr>
                                        <p:cTn id="7" dur="500" fill="hold">
                                          <p:stCondLst>
                                            <p:cond delay="0"/>
                                          </p:stCondLst>
                                        </p:cTn>
                                        <p:tgtEl>
                                          <p:spTgt spid="15"/>
                                        </p:tgtEl>
                                        <p:attrNameLst>
                                          <p:attrName>style.opacity</p:attrName>
                                        </p:attrNameLst>
                                      </p:cBhvr>
                                    </p:anim>
                                    <p:anim to="" calcmode="lin" valueType="num">
                                      <p:cBhvr>
                                        <p:cTn id="8" dur="500" fill="hold">
                                          <p:stCondLst>
                                            <p:cond delay="0"/>
                                          </p:stCondLst>
                                        </p:cTn>
                                        <p:tgtEl>
                                          <p:spTgt spid="15"/>
                                        </p:tgtEl>
                                        <p:attrNameLst>
                                          <p:attrName>ppt_y</p:attrName>
                                        </p:attrNameLst>
                                      </p:cBhvr>
                                      <p:tavLst>
                                        <p:tav tm="0" fmla="$">
                                          <p:val>
                                            <p:strVal val="#ppt_y+.05"/>
                                          </p:val>
                                        </p:tav>
                                        <p:tav tm="100000" fmla="$">
                                          <p:val>
                                            <p:strVal val="#ppt_y"/>
                                          </p:val>
                                        </p:tav>
                                      </p:tavLst>
                                    </p:anim>
                                  </p:childTnLst>
                                </p:cTn>
                              </p:par>
                              <p:par>
                                <p:cTn id="9" presetID="10" presetClass="entr" presetSubtype="0" decel="10000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from="0" to="1" calcmode="lin" valueType="num">
                                      <p:cBhvr>
                                        <p:cTn id="11" dur="500" fill="hold">
                                          <p:stCondLst>
                                            <p:cond delay="0"/>
                                          </p:stCondLst>
                                        </p:cTn>
                                        <p:tgtEl>
                                          <p:spTgt spid="3"/>
                                        </p:tgtEl>
                                        <p:attrNameLst>
                                          <p:attrName>style.opacity</p:attrName>
                                        </p:attrNameLst>
                                      </p:cBhvr>
                                    </p:anim>
                                    <p:anim to="" calcmode="lin" valueType="num">
                                      <p:cBhvr>
                                        <p:cTn id="12" dur="500" fill="hold">
                                          <p:stCondLst>
                                            <p:cond delay="0"/>
                                          </p:stCondLst>
                                        </p:cTn>
                                        <p:tgtEl>
                                          <p:spTgt spid="3"/>
                                        </p:tgtEl>
                                        <p:attrNameLst>
                                          <p:attrName>ppt_y</p:attrName>
                                        </p:attrNameLst>
                                      </p:cBhvr>
                                      <p:tavLst>
                                        <p:tav tm="0" fmla="$">
                                          <p:val>
                                            <p:strVal val="#ppt_y+.05"/>
                                          </p:val>
                                        </p:tav>
                                        <p:tav tm="100000" fmla="$">
                                          <p:val>
                                            <p:strVal val="#ppt_y"/>
                                          </p:val>
                                        </p:tav>
                                      </p:tavLst>
                                    </p:anim>
                                  </p:childTnLst>
                                </p:cTn>
                              </p:par>
                              <p:par>
                                <p:cTn id="13" presetID="10" presetClass="entr" presetSubtype="0" decel="10000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from="0" to="1" calcmode="lin" valueType="num">
                                      <p:cBhvr>
                                        <p:cTn id="15" dur="500" fill="hold">
                                          <p:stCondLst>
                                            <p:cond delay="0"/>
                                          </p:stCondLst>
                                        </p:cTn>
                                        <p:tgtEl>
                                          <p:spTgt spid="4"/>
                                        </p:tgtEl>
                                        <p:attrNameLst>
                                          <p:attrName>style.opacity</p:attrName>
                                        </p:attrNameLst>
                                      </p:cBhvr>
                                    </p:anim>
                                    <p:anim to="" calcmode="lin" valueType="num">
                                      <p:cBhvr>
                                        <p:cTn id="16" dur="500" fill="hold">
                                          <p:stCondLst>
                                            <p:cond delay="0"/>
                                          </p:stCondLst>
                                        </p:cTn>
                                        <p:tgtEl>
                                          <p:spTgt spid="4"/>
                                        </p:tgtEl>
                                        <p:attrNameLst>
                                          <p:attrName>ppt_y</p:attrName>
                                        </p:attrNameLst>
                                      </p:cBhvr>
                                      <p:tavLst>
                                        <p:tav tm="0" fmla="$">
                                          <p:val>
                                            <p:strVal val="#ppt_y+.05"/>
                                          </p:val>
                                        </p:tav>
                                        <p:tav tm="100000" fmla="$">
                                          <p:val>
                                            <p:strVal val="#ppt_y"/>
                                          </p:val>
                                        </p:tav>
                                      </p:tavLst>
                                    </p:anim>
                                  </p:childTnLst>
                                </p:cTn>
                              </p:par>
                              <p:par>
                                <p:cTn id="17" presetID="10" presetClass="entr" presetSubtype="0" decel="10000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 from="0" to="1" calcmode="lin" valueType="num">
                                      <p:cBhvr>
                                        <p:cTn id="19" dur="500" fill="hold">
                                          <p:stCondLst>
                                            <p:cond delay="0"/>
                                          </p:stCondLst>
                                        </p:cTn>
                                        <p:tgtEl>
                                          <p:spTgt spid="6"/>
                                        </p:tgtEl>
                                        <p:attrNameLst>
                                          <p:attrName>style.opacity</p:attrName>
                                        </p:attrNameLst>
                                      </p:cBhvr>
                                    </p:anim>
                                    <p:anim to="" calcmode="lin" valueType="num">
                                      <p:cBhvr>
                                        <p:cTn id="20" dur="500" fill="hold">
                                          <p:stCondLst>
                                            <p:cond delay="0"/>
                                          </p:stCondLst>
                                        </p:cTn>
                                        <p:tgtEl>
                                          <p:spTgt spid="6"/>
                                        </p:tgtEl>
                                        <p:attrNameLst>
                                          <p:attrName>ppt_y</p:attrName>
                                        </p:attrNameLst>
                                      </p:cBhvr>
                                      <p:tavLst>
                                        <p:tav tm="0" fmla="$">
                                          <p:val>
                                            <p:strVal val="#ppt_y+.05"/>
                                          </p:val>
                                        </p:tav>
                                        <p:tav tm="100000" fmla="$">
                                          <p:val>
                                            <p:strVal val="#ppt_y"/>
                                          </p:val>
                                        </p:tav>
                                      </p:tavLst>
                                    </p:anim>
                                  </p:childTnLst>
                                </p:cTn>
                              </p:par>
                              <p:par>
                                <p:cTn id="21" presetID="10" presetClass="entr" presetSubtype="0"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from="0" to="1" calcmode="lin" valueType="num">
                                      <p:cBhvr>
                                        <p:cTn id="23" dur="500" fill="hold">
                                          <p:stCondLst>
                                            <p:cond delay="0"/>
                                          </p:stCondLst>
                                        </p:cTn>
                                        <p:tgtEl>
                                          <p:spTgt spid="7"/>
                                        </p:tgtEl>
                                        <p:attrNameLst>
                                          <p:attrName>style.opacity</p:attrName>
                                        </p:attrNameLst>
                                      </p:cBhvr>
                                    </p:anim>
                                    <p:anim to="" calcmode="lin" valueType="num">
                                      <p:cBhvr>
                                        <p:cTn id="24" dur="500" fill="hold">
                                          <p:stCondLst>
                                            <p:cond delay="0"/>
                                          </p:stCondLst>
                                        </p:cTn>
                                        <p:tgtEl>
                                          <p:spTgt spid="7"/>
                                        </p:tgtEl>
                                        <p:attrNameLst>
                                          <p:attrName>ppt_y</p:attrName>
                                        </p:attrNameLst>
                                      </p:cBhvr>
                                      <p:tavLst>
                                        <p:tav tm="0" fmla="$">
                                          <p:val>
                                            <p:strVal val="#ppt_y+.05"/>
                                          </p:val>
                                        </p:tav>
                                        <p:tav tm="100000" fmla="$">
                                          <p:val>
                                            <p:strVal val="#ppt_y"/>
                                          </p:val>
                                        </p:tav>
                                      </p:tavLst>
                                    </p:anim>
                                  </p:childTnLst>
                                </p:cTn>
                              </p:par>
                              <p:par>
                                <p:cTn id="25" presetID="10" presetClass="entr" presetSubtype="0" fill="hold" grpId="0" nodeType="withEffect">
                                  <p:stCondLst>
                                    <p:cond delay="500"/>
                                  </p:stCondLst>
                                  <p:iterate type="lt">
                                    <p:tmPct val="10000"/>
                                  </p:iterate>
                                  <p:childTnLst>
                                    <p:set>
                                      <p:cBhvr>
                                        <p:cTn id="26" dur="1" fill="hold">
                                          <p:stCondLst>
                                            <p:cond delay="0"/>
                                          </p:stCondLst>
                                        </p:cTn>
                                        <p:tgtEl>
                                          <p:spTgt spid="5"/>
                                        </p:tgtEl>
                                        <p:attrNameLst>
                                          <p:attrName>style.visibility</p:attrName>
                                        </p:attrNameLst>
                                      </p:cBhvr>
                                      <p:to>
                                        <p:strVal val="visible"/>
                                      </p:to>
                                    </p:set>
                                    <p:anim to="" calcmode="lin" valueType="num">
                                      <p:cBhvr>
                                        <p:cTn id="27" dur="750" fill="hold">
                                          <p:stCondLst>
                                            <p:cond delay="0"/>
                                          </p:stCondLst>
                                        </p:cTn>
                                        <p:tgtEl>
                                          <p:spTgt spid="5"/>
                                        </p:tgtEl>
                                        <p:attrNameLst>
                                          <p:attrName>ppt_h</p:attrName>
                                        </p:attrNameLst>
                                      </p:cBhvr>
                                      <p:tavLst>
                                        <p:tav tm="0" fmla="(1+min((1.5/#ppt_h),(1.5/#ppt_w))*((1-$)^7))*#ppt_h">
                                          <p:val>
                                            <p:fltVal val="0"/>
                                          </p:val>
                                        </p:tav>
                                        <p:tav tm="100000" fmla="$">
                                          <p:val>
                                            <p:fltVal val="1"/>
                                          </p:val>
                                        </p:tav>
                                      </p:tavLst>
                                    </p:anim>
                                    <p:anim to="" calcmode="lin" valueType="num">
                                      <p:cBhvr>
                                        <p:cTn id="28" dur="750" fill="hold">
                                          <p:stCondLst>
                                            <p:cond delay="0"/>
                                          </p:stCondLst>
                                        </p:cTn>
                                        <p:tgtEl>
                                          <p:spTgt spid="5"/>
                                        </p:tgtEl>
                                        <p:attrNameLst>
                                          <p:attrName>ppt_w</p:attrName>
                                        </p:attrNameLst>
                                      </p:cBhvr>
                                      <p:tavLst>
                                        <p:tav tm="0" fmla="(1+min((1.5/#ppt_h),(1.5/#ppt_w))*((1-$)^7))*#ppt_w">
                                          <p:val>
                                            <p:fltVal val="0"/>
                                          </p:val>
                                        </p:tav>
                                        <p:tav tm="100000" fmla="(1+min((2/#ppt_h),(2/#ppt_w))*((1-$)^7))*#ppt_w">
                                          <p:val>
                                            <p:fltVal val="1"/>
                                          </p:val>
                                        </p:tav>
                                      </p:tavLst>
                                    </p:anim>
                                    <p:anim to="" calcmode="lin" valueType="num">
                                      <p:cBhvr>
                                        <p:cTn id="29" dur="400" fill="hold">
                                          <p:stCondLst>
                                            <p:cond delay="0"/>
                                          </p:stCondLst>
                                        </p:cTn>
                                        <p:tgtEl>
                                          <p:spTgt spid="5"/>
                                        </p:tgtEl>
                                        <p:attrNameLst>
                                          <p:attrName>style.opacity</p:attrName>
                                        </p:attrNameLst>
                                      </p:cBhvr>
                                      <p:tavLst>
                                        <p:tav tm="0" fmla="1-(1-$)">
                                          <p:val>
                                            <p:fltVal val="0"/>
                                          </p:val>
                                        </p:tav>
                                        <p:tav tm="100000" fmla="1-(1-$)">
                                          <p:val>
                                            <p:fltVal val="1"/>
                                          </p:val>
                                        </p:tav>
                                      </p:tavLst>
                                    </p:anim>
                                  </p:childTnLst>
                                </p:cTn>
                              </p:par>
                              <p:par>
                                <p:cTn id="30" presetID="10" presetClass="entr" presetSubtype="0" decel="100000" fill="hold" nodeType="withEffect">
                                  <p:stCondLst>
                                    <p:cond delay="750"/>
                                  </p:stCondLst>
                                  <p:childTnLst>
                                    <p:set>
                                      <p:cBhvr>
                                        <p:cTn id="31" dur="1" fill="hold">
                                          <p:stCondLst>
                                            <p:cond delay="0"/>
                                          </p:stCondLst>
                                        </p:cTn>
                                        <p:tgtEl>
                                          <p:spTgt spid="94"/>
                                        </p:tgtEl>
                                        <p:attrNameLst>
                                          <p:attrName>style.visibility</p:attrName>
                                        </p:attrNameLst>
                                      </p:cBhvr>
                                      <p:to>
                                        <p:strVal val="visible"/>
                                      </p:to>
                                    </p:set>
                                    <p:anim from="0" to="1" calcmode="lin" valueType="num">
                                      <p:cBhvr>
                                        <p:cTn id="32" dur="500" fill="hold">
                                          <p:stCondLst>
                                            <p:cond delay="0"/>
                                          </p:stCondLst>
                                        </p:cTn>
                                        <p:tgtEl>
                                          <p:spTgt spid="94"/>
                                        </p:tgtEl>
                                        <p:attrNameLst>
                                          <p:attrName>style.opacity</p:attrName>
                                        </p:attrNameLst>
                                      </p:cBhvr>
                                    </p:anim>
                                    <p:anim to="" calcmode="lin" valueType="num">
                                      <p:cBhvr>
                                        <p:cTn id="33" dur="500" fill="hold">
                                          <p:stCondLst>
                                            <p:cond delay="0"/>
                                          </p:stCondLst>
                                        </p:cTn>
                                        <p:tgtEl>
                                          <p:spTgt spid="94"/>
                                        </p:tgtEl>
                                        <p:attrNameLst>
                                          <p:attrName>ppt_y</p:attrName>
                                        </p:attrNameLst>
                                      </p:cBhvr>
                                      <p:tavLst>
                                        <p:tav tm="0" fmla="$">
                                          <p:val>
                                            <p:strVal val="#ppt_y+.05"/>
                                          </p:val>
                                        </p:tav>
                                        <p:tav tm="100000" fmla="$">
                                          <p:val>
                                            <p:strVal val="#ppt_y"/>
                                          </p:val>
                                        </p:tav>
                                      </p:tavLst>
                                    </p:anim>
                                  </p:childTnLst>
                                </p:cTn>
                              </p:par>
                              <p:par>
                                <p:cTn id="34" presetID="10" presetClass="entr" presetSubtype="0" decel="100000" fill="hold" nodeType="withEffect">
                                  <p:stCondLst>
                                    <p:cond delay="750"/>
                                  </p:stCondLst>
                                  <p:childTnLst>
                                    <p:set>
                                      <p:cBhvr>
                                        <p:cTn id="35" dur="1" fill="hold">
                                          <p:stCondLst>
                                            <p:cond delay="0"/>
                                          </p:stCondLst>
                                        </p:cTn>
                                        <p:tgtEl>
                                          <p:spTgt spid="102"/>
                                        </p:tgtEl>
                                        <p:attrNameLst>
                                          <p:attrName>style.visibility</p:attrName>
                                        </p:attrNameLst>
                                      </p:cBhvr>
                                      <p:to>
                                        <p:strVal val="visible"/>
                                      </p:to>
                                    </p:set>
                                    <p:anim from="0" to="1" calcmode="lin" valueType="num">
                                      <p:cBhvr>
                                        <p:cTn id="36" dur="500" fill="hold">
                                          <p:stCondLst>
                                            <p:cond delay="0"/>
                                          </p:stCondLst>
                                        </p:cTn>
                                        <p:tgtEl>
                                          <p:spTgt spid="102"/>
                                        </p:tgtEl>
                                        <p:attrNameLst>
                                          <p:attrName>style.opacity</p:attrName>
                                        </p:attrNameLst>
                                      </p:cBhvr>
                                    </p:anim>
                                    <p:anim to="" calcmode="lin" valueType="num">
                                      <p:cBhvr>
                                        <p:cTn id="37" dur="500" fill="hold">
                                          <p:stCondLst>
                                            <p:cond delay="0"/>
                                          </p:stCondLst>
                                        </p:cTn>
                                        <p:tgtEl>
                                          <p:spTgt spid="102"/>
                                        </p:tgtEl>
                                        <p:attrNameLst>
                                          <p:attrName>ppt_y</p:attrName>
                                        </p:attrNameLst>
                                      </p:cBhvr>
                                      <p:tavLst>
                                        <p:tav tm="0" fmla="$">
                                          <p:val>
                                            <p:strVal val="#ppt_y+.05"/>
                                          </p:val>
                                        </p:tav>
                                        <p:tav tm="100000" fmla="$">
                                          <p:val>
                                            <p:strVal val="#ppt_y"/>
                                          </p:val>
                                        </p:tav>
                                      </p:tavLst>
                                    </p:anim>
                                  </p:childTnLst>
                                </p:cTn>
                              </p:par>
                              <p:par>
                                <p:cTn id="38" presetID="10" presetClass="entr" presetSubtype="0" decel="100000" fill="hold" nodeType="withEffect">
                                  <p:stCondLst>
                                    <p:cond delay="750"/>
                                  </p:stCondLst>
                                  <p:childTnLst>
                                    <p:set>
                                      <p:cBhvr>
                                        <p:cTn id="39" dur="1" fill="hold">
                                          <p:stCondLst>
                                            <p:cond delay="0"/>
                                          </p:stCondLst>
                                        </p:cTn>
                                        <p:tgtEl>
                                          <p:spTgt spid="111"/>
                                        </p:tgtEl>
                                        <p:attrNameLst>
                                          <p:attrName>style.visibility</p:attrName>
                                        </p:attrNameLst>
                                      </p:cBhvr>
                                      <p:to>
                                        <p:strVal val="visible"/>
                                      </p:to>
                                    </p:set>
                                    <p:anim from="0" to="1" calcmode="lin" valueType="num">
                                      <p:cBhvr>
                                        <p:cTn id="40" dur="500" fill="hold">
                                          <p:stCondLst>
                                            <p:cond delay="0"/>
                                          </p:stCondLst>
                                        </p:cTn>
                                        <p:tgtEl>
                                          <p:spTgt spid="111"/>
                                        </p:tgtEl>
                                        <p:attrNameLst>
                                          <p:attrName>style.opacity</p:attrName>
                                        </p:attrNameLst>
                                      </p:cBhvr>
                                    </p:anim>
                                    <p:anim to="" calcmode="lin" valueType="num">
                                      <p:cBhvr>
                                        <p:cTn id="41" dur="500" fill="hold">
                                          <p:stCondLst>
                                            <p:cond delay="0"/>
                                          </p:stCondLst>
                                        </p:cTn>
                                        <p:tgtEl>
                                          <p:spTgt spid="111"/>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灵巧手手指设计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手指摆动自由度设计</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2.1</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文本框 11">
            <a:extLst>
              <a:ext uri="{FF2B5EF4-FFF2-40B4-BE49-F238E27FC236}">
                <a16:creationId xmlns:a16="http://schemas.microsoft.com/office/drawing/2014/main" id="{B49DBDDE-2459-C66C-94CA-7684001A10A0}"/>
              </a:ext>
            </a:extLst>
          </p:cNvPr>
          <p:cNvSpPr txBox="1"/>
          <p:nvPr/>
        </p:nvSpPr>
        <p:spPr>
          <a:xfrm>
            <a:off x="607607" y="1393292"/>
            <a:ext cx="4994002" cy="1982402"/>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a:t>
            </a:r>
            <a:r>
              <a:rPr lang="zh-CN" altLang="en-US" b="1"/>
              <a:t>类球面副</a:t>
            </a:r>
            <a:r>
              <a:rPr lang="zh-CN" altLang="en-US"/>
              <a:t>设计，具有</a:t>
            </a:r>
            <a:r>
              <a:rPr lang="zh-CN" altLang="en-US" b="1"/>
              <a:t>两个方向的摆动自由度</a:t>
            </a:r>
            <a:r>
              <a:rPr lang="zh-CN" altLang="en-US"/>
              <a:t>。</a:t>
            </a:r>
            <a:endParaRPr lang="en-US" altLang="zh-CN"/>
          </a:p>
          <a:p>
            <a:pPr>
              <a:lnSpc>
                <a:spcPct val="150000"/>
              </a:lnSpc>
            </a:pPr>
            <a:r>
              <a:rPr lang="en-US" altLang="zh-CN"/>
              <a:t>2</a:t>
            </a:r>
            <a:r>
              <a:rPr lang="zh-CN" altLang="en-US"/>
              <a:t>，置于指根底部，便于控制整个手指的姿态。</a:t>
            </a:r>
            <a:endParaRPr lang="en-US" altLang="zh-CN"/>
          </a:p>
          <a:p>
            <a:pPr>
              <a:lnSpc>
                <a:spcPct val="150000"/>
              </a:lnSpc>
            </a:pPr>
            <a:r>
              <a:rPr lang="en-US" altLang="zh-CN"/>
              <a:t>3</a:t>
            </a:r>
            <a:r>
              <a:rPr lang="zh-CN" altLang="en-US"/>
              <a:t>，采用特殊结构设计，前后均留有销轴孔，用于轴承的紧固。</a:t>
            </a:r>
          </a:p>
        </p:txBody>
      </p:sp>
      <p:pic>
        <p:nvPicPr>
          <p:cNvPr id="14" name="图片 13">
            <a:extLst>
              <a:ext uri="{FF2B5EF4-FFF2-40B4-BE49-F238E27FC236}">
                <a16:creationId xmlns:a16="http://schemas.microsoft.com/office/drawing/2014/main" id="{1E997902-633D-C332-FED1-7DB53C5E8953}"/>
              </a:ext>
            </a:extLst>
          </p:cNvPr>
          <p:cNvPicPr>
            <a:picLocks noChangeAspect="1"/>
          </p:cNvPicPr>
          <p:nvPr/>
        </p:nvPicPr>
        <p:blipFill>
          <a:blip r:embed="rId3"/>
          <a:srcRect t="6493"/>
          <a:stretch/>
        </p:blipFill>
        <p:spPr>
          <a:xfrm>
            <a:off x="596366" y="3645024"/>
            <a:ext cx="4994003" cy="3212976"/>
          </a:xfrm>
          <a:prstGeom prst="rect">
            <a:avLst/>
          </a:prstGeom>
        </p:spPr>
      </p:pic>
      <p:pic>
        <p:nvPicPr>
          <p:cNvPr id="16" name="图片 15">
            <a:extLst>
              <a:ext uri="{FF2B5EF4-FFF2-40B4-BE49-F238E27FC236}">
                <a16:creationId xmlns:a16="http://schemas.microsoft.com/office/drawing/2014/main" id="{E422BE5E-D56D-EE1C-7998-8C2D0819D513}"/>
              </a:ext>
            </a:extLst>
          </p:cNvPr>
          <p:cNvPicPr>
            <a:picLocks noChangeAspect="1"/>
          </p:cNvPicPr>
          <p:nvPr/>
        </p:nvPicPr>
        <p:blipFill>
          <a:blip r:embed="rId4"/>
          <a:srcRect l="3040" t="5231" r="1776"/>
          <a:stretch/>
        </p:blipFill>
        <p:spPr>
          <a:xfrm>
            <a:off x="6456041" y="3645024"/>
            <a:ext cx="5103662" cy="3036288"/>
          </a:xfrm>
          <a:prstGeom prst="rect">
            <a:avLst/>
          </a:prstGeom>
        </p:spPr>
      </p:pic>
      <p:sp>
        <p:nvSpPr>
          <p:cNvPr id="10" name="文本框 9">
            <a:extLst>
              <a:ext uri="{FF2B5EF4-FFF2-40B4-BE49-F238E27FC236}">
                <a16:creationId xmlns:a16="http://schemas.microsoft.com/office/drawing/2014/main" id="{E0047605-E754-CE09-C978-6725AAC9B1BC}"/>
              </a:ext>
            </a:extLst>
          </p:cNvPr>
          <p:cNvSpPr txBox="1"/>
          <p:nvPr/>
        </p:nvSpPr>
        <p:spPr>
          <a:xfrm>
            <a:off x="1881628" y="1124744"/>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四指万向节结构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3B935E38-1931-75AD-526C-4898D145271F}"/>
              </a:ext>
            </a:extLst>
          </p:cNvPr>
          <p:cNvSpPr txBox="1"/>
          <p:nvPr/>
        </p:nvSpPr>
        <p:spPr>
          <a:xfrm>
            <a:off x="6502598" y="1391254"/>
            <a:ext cx="4994002" cy="1982402"/>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，以四指万向节为参考，从中间分开增加</a:t>
            </a:r>
            <a:r>
              <a:rPr lang="zh-CN" altLang="en-US" b="1"/>
              <a:t>自转自由度</a:t>
            </a:r>
            <a:r>
              <a:rPr lang="zh-CN" altLang="en-US"/>
              <a:t>。</a:t>
            </a:r>
            <a:endParaRPr lang="en-US" altLang="zh-CN"/>
          </a:p>
          <a:p>
            <a:pPr>
              <a:lnSpc>
                <a:spcPct val="150000"/>
              </a:lnSpc>
            </a:pPr>
            <a:r>
              <a:rPr lang="en-US" altLang="zh-CN"/>
              <a:t>2</a:t>
            </a:r>
            <a:r>
              <a:rPr lang="zh-CN" altLang="en-US"/>
              <a:t>，分离的两部分之间组合也采用轴承组合。</a:t>
            </a:r>
            <a:endParaRPr lang="en-US" altLang="zh-CN"/>
          </a:p>
          <a:p>
            <a:pPr>
              <a:lnSpc>
                <a:spcPct val="150000"/>
              </a:lnSpc>
            </a:pPr>
            <a:r>
              <a:rPr lang="en-US" altLang="zh-CN"/>
              <a:t>3</a:t>
            </a:r>
            <a:r>
              <a:rPr lang="zh-CN" altLang="en-US"/>
              <a:t>，结构中心预留孔用于手指驱动腱绳布置。</a:t>
            </a:r>
          </a:p>
        </p:txBody>
      </p:sp>
      <p:sp>
        <p:nvSpPr>
          <p:cNvPr id="11" name="文本框 10">
            <a:extLst>
              <a:ext uri="{FF2B5EF4-FFF2-40B4-BE49-F238E27FC236}">
                <a16:creationId xmlns:a16="http://schemas.microsoft.com/office/drawing/2014/main" id="{1F577B3D-C6B7-2C73-9B70-E012EB4C1164}"/>
              </a:ext>
            </a:extLst>
          </p:cNvPr>
          <p:cNvSpPr txBox="1"/>
          <p:nvPr/>
        </p:nvSpPr>
        <p:spPr>
          <a:xfrm>
            <a:off x="7732510" y="1124744"/>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拇指万向节结构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 name="灯片编号占位符 4">
            <a:extLst>
              <a:ext uri="{FF2B5EF4-FFF2-40B4-BE49-F238E27FC236}">
                <a16:creationId xmlns:a16="http://schemas.microsoft.com/office/drawing/2014/main" id="{D85E01FE-D5A9-7F3D-6A83-C35D98D4DB15}"/>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10</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8236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灵巧手手指设计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手指运动自由度展示</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2.1</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6" name="图片 5" descr="图片包含 游戏机, 刀&#10;&#10;AI 生成的内容可能不正确。">
            <a:extLst>
              <a:ext uri="{FF2B5EF4-FFF2-40B4-BE49-F238E27FC236}">
                <a16:creationId xmlns:a16="http://schemas.microsoft.com/office/drawing/2014/main" id="{D6A868E4-C46E-427F-137F-E10626C83055}"/>
              </a:ext>
            </a:extLst>
          </p:cNvPr>
          <p:cNvPicPr>
            <a:picLocks noChangeAspect="1"/>
          </p:cNvPicPr>
          <p:nvPr/>
        </p:nvPicPr>
        <p:blipFill>
          <a:blip r:embed="rId3">
            <a:extLst>
              <a:ext uri="{28A0092B-C50C-407E-A947-70E740481C1C}">
                <a14:useLocalDpi xmlns:a14="http://schemas.microsoft.com/office/drawing/2010/main" val="0"/>
              </a:ext>
            </a:extLst>
          </a:blip>
          <a:srcRect l="18613" t="2416" r="61387" b="8186"/>
          <a:stretch/>
        </p:blipFill>
        <p:spPr>
          <a:xfrm>
            <a:off x="542991" y="1290658"/>
            <a:ext cx="2024617" cy="5090670"/>
          </a:xfrm>
          <a:prstGeom prst="rect">
            <a:avLst/>
          </a:prstGeom>
        </p:spPr>
      </p:pic>
      <p:pic>
        <p:nvPicPr>
          <p:cNvPr id="7" name="图片 6" descr="图片包含 游戏机, 刀&#10;&#10;AI 生成的内容可能不正确。">
            <a:extLst>
              <a:ext uri="{FF2B5EF4-FFF2-40B4-BE49-F238E27FC236}">
                <a16:creationId xmlns:a16="http://schemas.microsoft.com/office/drawing/2014/main" id="{51AF5318-580C-EDF3-F7D7-EE482447CBD5}"/>
              </a:ext>
            </a:extLst>
          </p:cNvPr>
          <p:cNvPicPr>
            <a:picLocks noChangeAspect="1"/>
          </p:cNvPicPr>
          <p:nvPr/>
        </p:nvPicPr>
        <p:blipFill>
          <a:blip r:embed="rId3">
            <a:extLst>
              <a:ext uri="{28A0092B-C50C-407E-A947-70E740481C1C}">
                <a14:useLocalDpi xmlns:a14="http://schemas.microsoft.com/office/drawing/2010/main" val="0"/>
              </a:ext>
            </a:extLst>
          </a:blip>
          <a:srcRect l="57372" t="2443" r="28950" b="8186"/>
          <a:stretch/>
        </p:blipFill>
        <p:spPr>
          <a:xfrm>
            <a:off x="7892956" y="1250057"/>
            <a:ext cx="1396112" cy="5131271"/>
          </a:xfrm>
          <a:prstGeom prst="rect">
            <a:avLst/>
          </a:prstGeom>
        </p:spPr>
      </p:pic>
      <p:sp>
        <p:nvSpPr>
          <p:cNvPr id="9" name="矩形 8">
            <a:extLst>
              <a:ext uri="{FF2B5EF4-FFF2-40B4-BE49-F238E27FC236}">
                <a16:creationId xmlns:a16="http://schemas.microsoft.com/office/drawing/2014/main" id="{5FE017C1-4105-42C5-68F0-0C10346DA0CB}"/>
              </a:ext>
            </a:extLst>
          </p:cNvPr>
          <p:cNvSpPr/>
          <p:nvPr/>
        </p:nvSpPr>
        <p:spPr>
          <a:xfrm>
            <a:off x="1775520" y="1250058"/>
            <a:ext cx="576064" cy="1890910"/>
          </a:xfrm>
          <a:prstGeom prst="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19050">
                <a:solidFill>
                  <a:schemeClr val="tx1"/>
                </a:solidFill>
              </a:ln>
            </a:endParaRPr>
          </a:p>
        </p:txBody>
      </p:sp>
      <p:sp>
        <p:nvSpPr>
          <p:cNvPr id="13" name="矩形 12">
            <a:extLst>
              <a:ext uri="{FF2B5EF4-FFF2-40B4-BE49-F238E27FC236}">
                <a16:creationId xmlns:a16="http://schemas.microsoft.com/office/drawing/2014/main" id="{9EF077F1-4705-37E5-8DA7-F0F0165EC83E}"/>
              </a:ext>
            </a:extLst>
          </p:cNvPr>
          <p:cNvSpPr/>
          <p:nvPr/>
        </p:nvSpPr>
        <p:spPr>
          <a:xfrm>
            <a:off x="1775520" y="3429000"/>
            <a:ext cx="576064" cy="576064"/>
          </a:xfrm>
          <a:prstGeom prst="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19050">
                <a:solidFill>
                  <a:schemeClr val="tx1"/>
                </a:solidFill>
              </a:ln>
            </a:endParaRPr>
          </a:p>
        </p:txBody>
      </p:sp>
      <p:sp>
        <p:nvSpPr>
          <p:cNvPr id="15" name="矩形 14">
            <a:extLst>
              <a:ext uri="{FF2B5EF4-FFF2-40B4-BE49-F238E27FC236}">
                <a16:creationId xmlns:a16="http://schemas.microsoft.com/office/drawing/2014/main" id="{89372BF5-A0EE-6512-5744-8D0EC0B148D9}"/>
              </a:ext>
            </a:extLst>
          </p:cNvPr>
          <p:cNvSpPr/>
          <p:nvPr/>
        </p:nvSpPr>
        <p:spPr>
          <a:xfrm>
            <a:off x="8108980" y="3429000"/>
            <a:ext cx="1011356" cy="792088"/>
          </a:xfrm>
          <a:prstGeom prst="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19050">
                <a:solidFill>
                  <a:schemeClr val="tx1"/>
                </a:solidFill>
              </a:ln>
            </a:endParaRPr>
          </a:p>
        </p:txBody>
      </p:sp>
      <p:sp>
        <p:nvSpPr>
          <p:cNvPr id="17" name="文本框 16">
            <a:extLst>
              <a:ext uri="{FF2B5EF4-FFF2-40B4-BE49-F238E27FC236}">
                <a16:creationId xmlns:a16="http://schemas.microsoft.com/office/drawing/2014/main" id="{7AFDA249-F5C6-39A0-5628-4844FD7D695B}"/>
              </a:ext>
            </a:extLst>
          </p:cNvPr>
          <p:cNvSpPr txBox="1"/>
          <p:nvPr/>
        </p:nvSpPr>
        <p:spPr>
          <a:xfrm>
            <a:off x="3503712" y="1446598"/>
            <a:ext cx="3708412" cy="1982402"/>
          </a:xfrm>
          <a:prstGeom prst="rect">
            <a:avLst/>
          </a:prstGeom>
          <a:noFill/>
          <a:ln w="19050">
            <a:solidFill>
              <a:srgbClr val="0070C0"/>
            </a:solidFill>
          </a:ln>
        </p:spPr>
        <p:txBody>
          <a:bodyPr wrap="square" rtlCol="0">
            <a:spAutoFit/>
          </a:bodyPr>
          <a:lstStyle/>
          <a:p>
            <a:endParaRPr lang="en-US" altLang="zh-CN"/>
          </a:p>
          <a:p>
            <a:pPr marL="285750" indent="-285750">
              <a:lnSpc>
                <a:spcPct val="150000"/>
              </a:lnSpc>
              <a:buFont typeface="Wingdings" panose="05000000000000000000" pitchFamily="2" charset="2"/>
              <a:buChar char="Ø"/>
            </a:pPr>
            <a:r>
              <a:rPr lang="zh-CN" altLang="en-US"/>
              <a:t>手指的指尖、指腹、指根之间</a:t>
            </a:r>
            <a:r>
              <a:rPr lang="zh-CN" altLang="en-US" b="1"/>
              <a:t>两个关节共享一个自由度</a:t>
            </a:r>
            <a:r>
              <a:rPr lang="zh-CN" altLang="en-US"/>
              <a:t>。</a:t>
            </a:r>
            <a:endParaRPr lang="en-US" altLang="zh-CN"/>
          </a:p>
          <a:p>
            <a:pPr marL="285750" indent="-285750">
              <a:lnSpc>
                <a:spcPct val="150000"/>
              </a:lnSpc>
              <a:buFont typeface="Wingdings" panose="05000000000000000000" pitchFamily="2" charset="2"/>
              <a:buChar char="Ø"/>
            </a:pPr>
            <a:r>
              <a:rPr lang="zh-CN" altLang="en-US"/>
              <a:t>手指指根与掌骨之间通过万向节拥有</a:t>
            </a:r>
            <a:r>
              <a:rPr lang="zh-CN" altLang="en-US" b="1"/>
              <a:t>一个弯曲自由度</a:t>
            </a:r>
            <a:r>
              <a:rPr lang="zh-CN" altLang="en-US"/>
              <a:t>。</a:t>
            </a:r>
            <a:endParaRPr lang="en-US" altLang="zh-CN"/>
          </a:p>
        </p:txBody>
      </p:sp>
      <p:sp>
        <p:nvSpPr>
          <p:cNvPr id="18" name="文本框 17">
            <a:extLst>
              <a:ext uri="{FF2B5EF4-FFF2-40B4-BE49-F238E27FC236}">
                <a16:creationId xmlns:a16="http://schemas.microsoft.com/office/drawing/2014/main" id="{F1F39F45-A07E-1C52-D643-EE3A84DC348B}"/>
              </a:ext>
            </a:extLst>
          </p:cNvPr>
          <p:cNvSpPr txBox="1"/>
          <p:nvPr/>
        </p:nvSpPr>
        <p:spPr>
          <a:xfrm>
            <a:off x="4367807" y="1250058"/>
            <a:ext cx="198022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手指弯曲自由度</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cxnSp>
        <p:nvCxnSpPr>
          <p:cNvPr id="20" name="直接箭头连接符 19">
            <a:extLst>
              <a:ext uri="{FF2B5EF4-FFF2-40B4-BE49-F238E27FC236}">
                <a16:creationId xmlns:a16="http://schemas.microsoft.com/office/drawing/2014/main" id="{490B899E-54F4-5711-F1BC-7337749C085A}"/>
              </a:ext>
            </a:extLst>
          </p:cNvPr>
          <p:cNvCxnSpPr>
            <a:cxnSpLocks/>
            <a:stCxn id="9" idx="3"/>
            <a:endCxn id="17" idx="1"/>
          </p:cNvCxnSpPr>
          <p:nvPr/>
        </p:nvCxnSpPr>
        <p:spPr>
          <a:xfrm>
            <a:off x="2351584" y="2195513"/>
            <a:ext cx="1152128" cy="24228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36628EA6-33FC-EE29-4824-021E25FEB04C}"/>
              </a:ext>
            </a:extLst>
          </p:cNvPr>
          <p:cNvCxnSpPr>
            <a:cxnSpLocks/>
            <a:stCxn id="13" idx="3"/>
            <a:endCxn id="17" idx="1"/>
          </p:cNvCxnSpPr>
          <p:nvPr/>
        </p:nvCxnSpPr>
        <p:spPr>
          <a:xfrm flipV="1">
            <a:off x="2351584" y="2437799"/>
            <a:ext cx="1152128" cy="127923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文本框 30">
            <a:extLst>
              <a:ext uri="{FF2B5EF4-FFF2-40B4-BE49-F238E27FC236}">
                <a16:creationId xmlns:a16="http://schemas.microsoft.com/office/drawing/2014/main" id="{3A7CADF8-046B-3177-2FB0-DD8416A79506}"/>
              </a:ext>
            </a:extLst>
          </p:cNvPr>
          <p:cNvSpPr txBox="1"/>
          <p:nvPr/>
        </p:nvSpPr>
        <p:spPr>
          <a:xfrm>
            <a:off x="3503712" y="4129596"/>
            <a:ext cx="3708412" cy="1982402"/>
          </a:xfrm>
          <a:prstGeom prst="rect">
            <a:avLst/>
          </a:prstGeom>
          <a:noFill/>
          <a:ln w="19050">
            <a:solidFill>
              <a:srgbClr val="0070C0"/>
            </a:solidFill>
          </a:ln>
        </p:spPr>
        <p:txBody>
          <a:bodyPr wrap="square" rtlCol="0">
            <a:spAutoFit/>
          </a:bodyPr>
          <a:lstStyle/>
          <a:p>
            <a:pPr marL="285750" indent="-285750">
              <a:buFont typeface="Wingdings" panose="05000000000000000000" pitchFamily="2" charset="2"/>
              <a:buChar char="Ø"/>
            </a:pPr>
            <a:endParaRPr lang="en-US" altLang="zh-CN"/>
          </a:p>
          <a:p>
            <a:pPr marL="285750" indent="-285750">
              <a:lnSpc>
                <a:spcPct val="150000"/>
              </a:lnSpc>
              <a:buFont typeface="Wingdings" panose="05000000000000000000" pitchFamily="2" charset="2"/>
              <a:buChar char="Ø"/>
            </a:pPr>
            <a:r>
              <a:rPr lang="zh-CN" altLang="en-US" b="1"/>
              <a:t>四指手指</a:t>
            </a:r>
            <a:r>
              <a:rPr lang="zh-CN" altLang="en-US"/>
              <a:t>指根与掌骨之间通过万向节拥有</a:t>
            </a:r>
            <a:r>
              <a:rPr lang="zh-CN" altLang="en-US" b="1"/>
              <a:t>一个摆动自由度</a:t>
            </a:r>
            <a:r>
              <a:rPr lang="zh-CN" altLang="en-US"/>
              <a:t>。</a:t>
            </a:r>
            <a:endParaRPr lang="en-US" altLang="zh-CN"/>
          </a:p>
          <a:p>
            <a:pPr marL="285750" indent="-285750">
              <a:lnSpc>
                <a:spcPct val="150000"/>
              </a:lnSpc>
              <a:buFont typeface="Wingdings" panose="05000000000000000000" pitchFamily="2" charset="2"/>
              <a:buChar char="Ø"/>
            </a:pPr>
            <a:r>
              <a:rPr lang="zh-CN" altLang="en-US" b="1"/>
              <a:t>拇指手指</a:t>
            </a:r>
            <a:r>
              <a:rPr lang="zh-CN" altLang="en-US"/>
              <a:t>指根与根部万向节之间还有一个</a:t>
            </a:r>
            <a:r>
              <a:rPr lang="zh-CN" altLang="en-US" b="1"/>
              <a:t>绕自身旋转的自由度</a:t>
            </a:r>
            <a:r>
              <a:rPr lang="zh-CN" altLang="en-US"/>
              <a:t>。</a:t>
            </a:r>
            <a:endParaRPr lang="en-US" altLang="zh-CN"/>
          </a:p>
        </p:txBody>
      </p:sp>
      <p:sp>
        <p:nvSpPr>
          <p:cNvPr id="32" name="文本框 31">
            <a:extLst>
              <a:ext uri="{FF2B5EF4-FFF2-40B4-BE49-F238E27FC236}">
                <a16:creationId xmlns:a16="http://schemas.microsoft.com/office/drawing/2014/main" id="{0E4E6746-2AD7-221C-3777-07E2D4863B8B}"/>
              </a:ext>
            </a:extLst>
          </p:cNvPr>
          <p:cNvSpPr txBox="1"/>
          <p:nvPr/>
        </p:nvSpPr>
        <p:spPr>
          <a:xfrm>
            <a:off x="4367807" y="3933056"/>
            <a:ext cx="198022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手指摇摆自由度</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39" name="图片 38" descr="图片包含 游戏机, 钟表&#10;&#10;AI 生成的内容可能不正确。">
            <a:extLst>
              <a:ext uri="{FF2B5EF4-FFF2-40B4-BE49-F238E27FC236}">
                <a16:creationId xmlns:a16="http://schemas.microsoft.com/office/drawing/2014/main" id="{C502FD4D-AC4C-274B-C697-57F52F7D8FF1}"/>
              </a:ext>
            </a:extLst>
          </p:cNvPr>
          <p:cNvPicPr>
            <a:picLocks noChangeAspect="1"/>
          </p:cNvPicPr>
          <p:nvPr/>
        </p:nvPicPr>
        <p:blipFill>
          <a:blip r:embed="rId4">
            <a:extLst>
              <a:ext uri="{28A0092B-C50C-407E-A947-70E740481C1C}">
                <a14:useLocalDpi xmlns:a14="http://schemas.microsoft.com/office/drawing/2010/main" val="0"/>
              </a:ext>
            </a:extLst>
          </a:blip>
          <a:srcRect l="44505" t="5917" r="44531" b="6966"/>
          <a:stretch/>
        </p:blipFill>
        <p:spPr>
          <a:xfrm>
            <a:off x="10233990" y="1290658"/>
            <a:ext cx="1203515" cy="5090670"/>
          </a:xfrm>
          <a:prstGeom prst="rect">
            <a:avLst/>
          </a:prstGeom>
        </p:spPr>
      </p:pic>
      <p:sp>
        <p:nvSpPr>
          <p:cNvPr id="40" name="箭头: 下弧形 39">
            <a:extLst>
              <a:ext uri="{FF2B5EF4-FFF2-40B4-BE49-F238E27FC236}">
                <a16:creationId xmlns:a16="http://schemas.microsoft.com/office/drawing/2014/main" id="{0B4D8CEC-36BB-4DB9-3DA3-475F54ADA288}"/>
              </a:ext>
            </a:extLst>
          </p:cNvPr>
          <p:cNvSpPr/>
          <p:nvPr/>
        </p:nvSpPr>
        <p:spPr>
          <a:xfrm>
            <a:off x="10205238" y="4395380"/>
            <a:ext cx="1336767" cy="423847"/>
          </a:xfrm>
          <a:prstGeom prst="curved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矩形 40">
            <a:extLst>
              <a:ext uri="{FF2B5EF4-FFF2-40B4-BE49-F238E27FC236}">
                <a16:creationId xmlns:a16="http://schemas.microsoft.com/office/drawing/2014/main" id="{0E58B49C-C2AF-29AD-7231-6A856680A8A9}"/>
              </a:ext>
            </a:extLst>
          </p:cNvPr>
          <p:cNvSpPr/>
          <p:nvPr/>
        </p:nvSpPr>
        <p:spPr>
          <a:xfrm>
            <a:off x="10342160" y="5567343"/>
            <a:ext cx="1010423" cy="813986"/>
          </a:xfrm>
          <a:prstGeom prst="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19050">
                <a:solidFill>
                  <a:schemeClr val="tx1"/>
                </a:solidFill>
              </a:ln>
            </a:endParaRPr>
          </a:p>
        </p:txBody>
      </p:sp>
      <p:cxnSp>
        <p:nvCxnSpPr>
          <p:cNvPr id="43" name="直接箭头连接符 42">
            <a:extLst>
              <a:ext uri="{FF2B5EF4-FFF2-40B4-BE49-F238E27FC236}">
                <a16:creationId xmlns:a16="http://schemas.microsoft.com/office/drawing/2014/main" id="{481F12B3-6102-63BD-5049-311825EFDF8D}"/>
              </a:ext>
            </a:extLst>
          </p:cNvPr>
          <p:cNvCxnSpPr>
            <a:cxnSpLocks/>
            <a:stCxn id="15" idx="1"/>
            <a:endCxn id="31" idx="3"/>
          </p:cNvCxnSpPr>
          <p:nvPr/>
        </p:nvCxnSpPr>
        <p:spPr>
          <a:xfrm flipH="1">
            <a:off x="7212124" y="3825044"/>
            <a:ext cx="896856" cy="129575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直接箭头连接符 46">
            <a:extLst>
              <a:ext uri="{FF2B5EF4-FFF2-40B4-BE49-F238E27FC236}">
                <a16:creationId xmlns:a16="http://schemas.microsoft.com/office/drawing/2014/main" id="{7651F863-6B57-4056-3209-6D8EB8E8DDFC}"/>
              </a:ext>
            </a:extLst>
          </p:cNvPr>
          <p:cNvCxnSpPr>
            <a:cxnSpLocks/>
            <a:stCxn id="41" idx="1"/>
            <a:endCxn id="31" idx="3"/>
          </p:cNvCxnSpPr>
          <p:nvPr/>
        </p:nvCxnSpPr>
        <p:spPr>
          <a:xfrm flipH="1" flipV="1">
            <a:off x="7212124" y="5120797"/>
            <a:ext cx="3130036" cy="85353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5" name="文本框 64">
            <a:extLst>
              <a:ext uri="{FF2B5EF4-FFF2-40B4-BE49-F238E27FC236}">
                <a16:creationId xmlns:a16="http://schemas.microsoft.com/office/drawing/2014/main" id="{DC642A0B-EEAC-B4CB-CAB9-F59010A19A63}"/>
              </a:ext>
            </a:extLst>
          </p:cNvPr>
          <p:cNvSpPr txBox="1"/>
          <p:nvPr/>
        </p:nvSpPr>
        <p:spPr>
          <a:xfrm>
            <a:off x="452602" y="6420779"/>
            <a:ext cx="3133331"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手指弯曲自由度</a:t>
            </a:r>
            <a:endParaRPr lang="zh-CN" altLang="en-US" sz="2000" baseline="3000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D9082524-EB5E-EA5E-DAC2-186E486DBB79}"/>
              </a:ext>
            </a:extLst>
          </p:cNvPr>
          <p:cNvSpPr txBox="1"/>
          <p:nvPr/>
        </p:nvSpPr>
        <p:spPr>
          <a:xfrm>
            <a:off x="8184232" y="6420779"/>
            <a:ext cx="3133331"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手指摇摆自由度</a:t>
            </a:r>
            <a:endParaRPr lang="zh-CN" altLang="en-US" sz="2000" baseline="30000">
              <a:latin typeface="宋体" panose="02010600030101010101" pitchFamily="2" charset="-122"/>
              <a:ea typeface="宋体" panose="02010600030101010101" pitchFamily="2" charset="-122"/>
            </a:endParaRPr>
          </a:p>
        </p:txBody>
      </p:sp>
      <p:sp>
        <p:nvSpPr>
          <p:cNvPr id="2" name="灯片编号占位符 4">
            <a:extLst>
              <a:ext uri="{FF2B5EF4-FFF2-40B4-BE49-F238E27FC236}">
                <a16:creationId xmlns:a16="http://schemas.microsoft.com/office/drawing/2014/main" id="{34F4C9D0-1888-AFE0-499B-44CB3347F1AA}"/>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11</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54918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灵巧手手掌设计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手掌结构设计</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2.1</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a:extLst>
              <a:ext uri="{FF2B5EF4-FFF2-40B4-BE49-F238E27FC236}">
                <a16:creationId xmlns:a16="http://schemas.microsoft.com/office/drawing/2014/main" id="{A811BE15-39E7-AEA5-E3E0-7C2280E1B332}"/>
              </a:ext>
            </a:extLst>
          </p:cNvPr>
          <p:cNvPicPr>
            <a:picLocks noChangeAspect="1"/>
          </p:cNvPicPr>
          <p:nvPr/>
        </p:nvPicPr>
        <p:blipFill rotWithShape="1">
          <a:blip r:embed="rId3">
            <a:extLst>
              <a:ext uri="{28A0092B-C50C-407E-A947-70E740481C1C}">
                <a14:useLocalDpi xmlns:a14="http://schemas.microsoft.com/office/drawing/2010/main" val="0"/>
              </a:ext>
            </a:extLst>
          </a:blip>
          <a:srcRect l="23824" t="13474" r="22970" b="8219"/>
          <a:stretch/>
        </p:blipFill>
        <p:spPr bwMode="auto">
          <a:xfrm>
            <a:off x="3413702" y="1556792"/>
            <a:ext cx="5364596" cy="4443492"/>
          </a:xfrm>
          <a:prstGeom prst="rect">
            <a:avLst/>
          </a:prstGeom>
          <a:noFill/>
          <a:ln>
            <a:noFill/>
          </a:ln>
          <a:extLst>
            <a:ext uri="{53640926-AAD7-44D8-BBD7-CCE9431645EC}">
              <a14:shadowObscured xmlns:a14="http://schemas.microsoft.com/office/drawing/2010/main"/>
            </a:ext>
          </a:extLst>
        </p:spPr>
      </p:pic>
      <p:cxnSp>
        <p:nvCxnSpPr>
          <p:cNvPr id="6" name="直接箭头连接符 5">
            <a:extLst>
              <a:ext uri="{FF2B5EF4-FFF2-40B4-BE49-F238E27FC236}">
                <a16:creationId xmlns:a16="http://schemas.microsoft.com/office/drawing/2014/main" id="{593B2911-5133-7E1A-05F5-67195BDC8427}"/>
              </a:ext>
            </a:extLst>
          </p:cNvPr>
          <p:cNvCxnSpPr>
            <a:cxnSpLocks/>
            <a:endCxn id="30" idx="3"/>
          </p:cNvCxnSpPr>
          <p:nvPr/>
        </p:nvCxnSpPr>
        <p:spPr>
          <a:xfrm flipH="1" flipV="1">
            <a:off x="3215681" y="2592243"/>
            <a:ext cx="936103" cy="86516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3CEF7441-6E51-64F0-3E73-F1E9F5B0CB40}"/>
              </a:ext>
            </a:extLst>
          </p:cNvPr>
          <p:cNvCxnSpPr>
            <a:cxnSpLocks/>
            <a:endCxn id="34" idx="3"/>
          </p:cNvCxnSpPr>
          <p:nvPr/>
        </p:nvCxnSpPr>
        <p:spPr>
          <a:xfrm flipH="1">
            <a:off x="3215681" y="4331308"/>
            <a:ext cx="2106233" cy="121326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B09C7083-5197-6C8C-2857-1B9884C31FCE}"/>
              </a:ext>
            </a:extLst>
          </p:cNvPr>
          <p:cNvCxnSpPr>
            <a:cxnSpLocks/>
            <a:endCxn id="43" idx="1"/>
          </p:cNvCxnSpPr>
          <p:nvPr/>
        </p:nvCxnSpPr>
        <p:spPr>
          <a:xfrm flipV="1">
            <a:off x="7968208" y="2520235"/>
            <a:ext cx="1008112" cy="75779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FA23B3AA-56B6-53D8-11AC-F1AF5D7875FB}"/>
              </a:ext>
            </a:extLst>
          </p:cNvPr>
          <p:cNvCxnSpPr>
            <a:cxnSpLocks/>
            <a:endCxn id="49" idx="1"/>
          </p:cNvCxnSpPr>
          <p:nvPr/>
        </p:nvCxnSpPr>
        <p:spPr>
          <a:xfrm>
            <a:off x="6510046" y="4302900"/>
            <a:ext cx="2465530" cy="113752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文本框 29">
            <a:extLst>
              <a:ext uri="{FF2B5EF4-FFF2-40B4-BE49-F238E27FC236}">
                <a16:creationId xmlns:a16="http://schemas.microsoft.com/office/drawing/2014/main" id="{BAB0AC2A-5690-9819-B317-1731E21B7E6A}"/>
              </a:ext>
            </a:extLst>
          </p:cNvPr>
          <p:cNvSpPr txBox="1"/>
          <p:nvPr/>
        </p:nvSpPr>
        <p:spPr>
          <a:xfrm>
            <a:off x="119337" y="1393292"/>
            <a:ext cx="3096344" cy="2397901"/>
          </a:xfrm>
          <a:prstGeom prst="rect">
            <a:avLst/>
          </a:prstGeom>
          <a:noFill/>
          <a:ln w="19050">
            <a:solidFill>
              <a:srgbClr val="0070C0"/>
            </a:solidFill>
          </a:ln>
        </p:spPr>
        <p:txBody>
          <a:bodyPr wrap="square" rtlCol="0">
            <a:spAutoFit/>
          </a:bodyPr>
          <a:lstStyle/>
          <a:p>
            <a:pPr marL="285750" indent="-285750">
              <a:buFont typeface="Wingdings" panose="05000000000000000000" pitchFamily="2" charset="2"/>
              <a:buChar char="ü"/>
            </a:pPr>
            <a:endParaRPr lang="en-US" altLang="zh-CN"/>
          </a:p>
          <a:p>
            <a:pPr marL="342900" indent="-342900">
              <a:lnSpc>
                <a:spcPct val="150000"/>
              </a:lnSpc>
              <a:buFont typeface="Wingdings" panose="05000000000000000000" pitchFamily="2" charset="2"/>
              <a:buChar char="ü"/>
            </a:pPr>
            <a:r>
              <a:rPr lang="zh-CN" altLang="en-US" b="1"/>
              <a:t>开口向左</a:t>
            </a:r>
            <a:r>
              <a:rPr lang="zh-CN" altLang="en-US"/>
              <a:t>，布置舵机。</a:t>
            </a:r>
            <a:endParaRPr lang="en-US" altLang="zh-CN"/>
          </a:p>
          <a:p>
            <a:pPr marL="342900" indent="-342900">
              <a:lnSpc>
                <a:spcPct val="150000"/>
              </a:lnSpc>
              <a:buFont typeface="Wingdings" panose="05000000000000000000" pitchFamily="2" charset="2"/>
              <a:buChar char="ü"/>
            </a:pPr>
            <a:r>
              <a:rPr lang="zh-CN" altLang="en-US" b="1"/>
              <a:t>布置线槽</a:t>
            </a:r>
            <a:r>
              <a:rPr lang="zh-CN" altLang="en-US"/>
              <a:t>，供手腕左驱动腱绳走线。</a:t>
            </a:r>
            <a:endParaRPr lang="en-US" altLang="zh-CN"/>
          </a:p>
          <a:p>
            <a:pPr marL="342900" indent="-342900">
              <a:lnSpc>
                <a:spcPct val="150000"/>
              </a:lnSpc>
              <a:buFont typeface="Wingdings" panose="05000000000000000000" pitchFamily="2" charset="2"/>
              <a:buChar char="ü"/>
            </a:pPr>
            <a:r>
              <a:rPr lang="zh-CN" altLang="en-US"/>
              <a:t>底部开串联轴孔，并内置轴承，减小关节摩擦。</a:t>
            </a:r>
            <a:endParaRPr lang="en-US" altLang="zh-CN"/>
          </a:p>
        </p:txBody>
      </p:sp>
      <p:sp>
        <p:nvSpPr>
          <p:cNvPr id="31" name="文本框 30">
            <a:extLst>
              <a:ext uri="{FF2B5EF4-FFF2-40B4-BE49-F238E27FC236}">
                <a16:creationId xmlns:a16="http://schemas.microsoft.com/office/drawing/2014/main" id="{0AC4BB30-73C0-270B-D308-DE6F425948BA}"/>
              </a:ext>
            </a:extLst>
          </p:cNvPr>
          <p:cNvSpPr txBox="1"/>
          <p:nvPr/>
        </p:nvSpPr>
        <p:spPr>
          <a:xfrm>
            <a:off x="1055440" y="1196752"/>
            <a:ext cx="127738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小指掌骨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30C77A1B-2BFF-809B-A717-7F988B887185}"/>
              </a:ext>
            </a:extLst>
          </p:cNvPr>
          <p:cNvSpPr txBox="1"/>
          <p:nvPr/>
        </p:nvSpPr>
        <p:spPr>
          <a:xfrm>
            <a:off x="119337" y="4345620"/>
            <a:ext cx="3096344" cy="2397901"/>
          </a:xfrm>
          <a:prstGeom prst="rect">
            <a:avLst/>
          </a:prstGeom>
          <a:noFill/>
          <a:ln w="19050">
            <a:solidFill>
              <a:srgbClr val="0070C0"/>
            </a:solidFill>
          </a:ln>
        </p:spPr>
        <p:txBody>
          <a:bodyPr wrap="square" rtlCol="0">
            <a:spAutoFit/>
          </a:bodyPr>
          <a:lstStyle/>
          <a:p>
            <a:endParaRPr lang="en-US" altLang="zh-CN"/>
          </a:p>
          <a:p>
            <a:pPr marL="285750" indent="-285750">
              <a:lnSpc>
                <a:spcPct val="150000"/>
              </a:lnSpc>
              <a:buFont typeface="Wingdings" panose="05000000000000000000" pitchFamily="2" charset="2"/>
              <a:buChar char="ü"/>
            </a:pPr>
            <a:r>
              <a:rPr lang="zh-CN" altLang="en-US" b="1"/>
              <a:t>开口向左</a:t>
            </a:r>
            <a:r>
              <a:rPr lang="zh-CN" altLang="en-US"/>
              <a:t>，布置舵机。</a:t>
            </a:r>
            <a:endParaRPr lang="en-US" altLang="zh-CN"/>
          </a:p>
          <a:p>
            <a:pPr marL="285750" indent="-285750">
              <a:lnSpc>
                <a:spcPct val="150000"/>
              </a:lnSpc>
              <a:buFont typeface="Wingdings" panose="05000000000000000000" pitchFamily="2" charset="2"/>
              <a:buChar char="ü"/>
            </a:pPr>
            <a:r>
              <a:rPr lang="zh-CN" altLang="en-US"/>
              <a:t>舵机布置基底偏下，与小指掌骨形成错位结构。</a:t>
            </a:r>
            <a:endParaRPr lang="en-US" altLang="zh-CN"/>
          </a:p>
          <a:p>
            <a:pPr marL="285750" indent="-285750">
              <a:lnSpc>
                <a:spcPct val="150000"/>
              </a:lnSpc>
              <a:buFont typeface="Wingdings" panose="05000000000000000000" pitchFamily="2" charset="2"/>
              <a:buChar char="ü"/>
            </a:pPr>
            <a:r>
              <a:rPr lang="zh-CN" altLang="en-US"/>
              <a:t>底部开串联轴孔，并内置轴承，减小关节摩擦。</a:t>
            </a:r>
            <a:endParaRPr lang="en-US" altLang="zh-CN"/>
          </a:p>
        </p:txBody>
      </p:sp>
      <p:sp>
        <p:nvSpPr>
          <p:cNvPr id="35" name="文本框 34">
            <a:extLst>
              <a:ext uri="{FF2B5EF4-FFF2-40B4-BE49-F238E27FC236}">
                <a16:creationId xmlns:a16="http://schemas.microsoft.com/office/drawing/2014/main" id="{C6D03D1E-EA4A-CAB4-04BD-00D34D0F47BF}"/>
              </a:ext>
            </a:extLst>
          </p:cNvPr>
          <p:cNvSpPr txBox="1"/>
          <p:nvPr/>
        </p:nvSpPr>
        <p:spPr>
          <a:xfrm>
            <a:off x="973088" y="4149080"/>
            <a:ext cx="1501824"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无名指掌骨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C60C45F-1D41-6205-2C52-50E6B2C6FF3A}"/>
              </a:ext>
            </a:extLst>
          </p:cNvPr>
          <p:cNvSpPr txBox="1"/>
          <p:nvPr/>
        </p:nvSpPr>
        <p:spPr>
          <a:xfrm>
            <a:off x="8976320" y="1321284"/>
            <a:ext cx="3096344" cy="2397901"/>
          </a:xfrm>
          <a:prstGeom prst="rect">
            <a:avLst/>
          </a:prstGeom>
          <a:noFill/>
          <a:ln w="19050">
            <a:solidFill>
              <a:srgbClr val="0070C0"/>
            </a:solidFill>
          </a:ln>
        </p:spPr>
        <p:txBody>
          <a:bodyPr wrap="square" rtlCol="0">
            <a:spAutoFit/>
          </a:bodyPr>
          <a:lstStyle/>
          <a:p>
            <a:endParaRPr lang="en-US" altLang="zh-CN"/>
          </a:p>
          <a:p>
            <a:pPr marL="285750" indent="-285750">
              <a:lnSpc>
                <a:spcPct val="150000"/>
              </a:lnSpc>
              <a:buFont typeface="Wingdings" panose="05000000000000000000" pitchFamily="2" charset="2"/>
              <a:buChar char="ü"/>
            </a:pPr>
            <a:r>
              <a:rPr lang="zh-CN" altLang="en-US" b="1"/>
              <a:t>开口向右</a:t>
            </a:r>
            <a:r>
              <a:rPr lang="zh-CN" altLang="en-US"/>
              <a:t>，布置舵机。</a:t>
            </a:r>
            <a:endParaRPr lang="en-US" altLang="zh-CN"/>
          </a:p>
          <a:p>
            <a:pPr marL="285750" indent="-285750">
              <a:lnSpc>
                <a:spcPct val="150000"/>
              </a:lnSpc>
              <a:buFont typeface="Wingdings" panose="05000000000000000000" pitchFamily="2" charset="2"/>
              <a:buChar char="ü"/>
            </a:pPr>
            <a:r>
              <a:rPr lang="zh-CN" altLang="en-US" b="1"/>
              <a:t>布置线槽</a:t>
            </a:r>
            <a:r>
              <a:rPr lang="zh-CN" altLang="en-US"/>
              <a:t>，供手腕右驱动腱绳走线。 </a:t>
            </a:r>
            <a:endParaRPr lang="en-US" altLang="zh-CN"/>
          </a:p>
          <a:p>
            <a:pPr marL="285750" indent="-285750">
              <a:lnSpc>
                <a:spcPct val="150000"/>
              </a:lnSpc>
              <a:buFont typeface="Wingdings" panose="05000000000000000000" pitchFamily="2" charset="2"/>
              <a:buChar char="ü"/>
            </a:pPr>
            <a:r>
              <a:rPr lang="zh-CN" altLang="en-US"/>
              <a:t>底部开串联轴孔，并内置轴承，减小关节摩擦。</a:t>
            </a:r>
            <a:endParaRPr lang="en-US" altLang="zh-CN"/>
          </a:p>
        </p:txBody>
      </p:sp>
      <p:sp>
        <p:nvSpPr>
          <p:cNvPr id="44" name="文本框 43">
            <a:extLst>
              <a:ext uri="{FF2B5EF4-FFF2-40B4-BE49-F238E27FC236}">
                <a16:creationId xmlns:a16="http://schemas.microsoft.com/office/drawing/2014/main" id="{F103E733-F0B1-F72B-CD68-DF77CD50D7B7}"/>
              </a:ext>
            </a:extLst>
          </p:cNvPr>
          <p:cNvSpPr txBox="1"/>
          <p:nvPr/>
        </p:nvSpPr>
        <p:spPr>
          <a:xfrm>
            <a:off x="9768408" y="1124744"/>
            <a:ext cx="1501824"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食指掌骨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3C6DE436-9977-48E4-6502-E7BCEE472ABF}"/>
              </a:ext>
            </a:extLst>
          </p:cNvPr>
          <p:cNvSpPr txBox="1"/>
          <p:nvPr/>
        </p:nvSpPr>
        <p:spPr>
          <a:xfrm>
            <a:off x="8975576" y="4241474"/>
            <a:ext cx="3096344" cy="2397901"/>
          </a:xfrm>
          <a:prstGeom prst="rect">
            <a:avLst/>
          </a:prstGeom>
          <a:noFill/>
          <a:ln w="19050">
            <a:solidFill>
              <a:srgbClr val="0070C0"/>
            </a:solidFill>
          </a:ln>
        </p:spPr>
        <p:txBody>
          <a:bodyPr wrap="square" rtlCol="0">
            <a:spAutoFit/>
          </a:bodyPr>
          <a:lstStyle/>
          <a:p>
            <a:endParaRPr lang="en-US" altLang="zh-CN"/>
          </a:p>
          <a:p>
            <a:pPr marL="285750" indent="-285750">
              <a:lnSpc>
                <a:spcPct val="150000"/>
              </a:lnSpc>
              <a:buFont typeface="Wingdings" panose="05000000000000000000" pitchFamily="2" charset="2"/>
              <a:buChar char="ü"/>
            </a:pPr>
            <a:r>
              <a:rPr lang="zh-CN" altLang="en-US" b="1"/>
              <a:t>开口向右</a:t>
            </a:r>
            <a:r>
              <a:rPr lang="zh-CN" altLang="en-US"/>
              <a:t>，布置舵机。</a:t>
            </a:r>
            <a:endParaRPr lang="en-US" altLang="zh-CN"/>
          </a:p>
          <a:p>
            <a:pPr marL="285750" indent="-285750">
              <a:lnSpc>
                <a:spcPct val="150000"/>
              </a:lnSpc>
              <a:buFont typeface="Wingdings" panose="05000000000000000000" pitchFamily="2" charset="2"/>
              <a:buChar char="ü"/>
            </a:pPr>
            <a:r>
              <a:rPr lang="zh-CN" altLang="en-US" b="1"/>
              <a:t>底部基底延伸</a:t>
            </a:r>
            <a:r>
              <a:rPr lang="zh-CN" altLang="en-US"/>
              <a:t>，供</a:t>
            </a:r>
            <a:r>
              <a:rPr lang="zh-CN" altLang="en-US" b="1"/>
              <a:t>大拇指放置</a:t>
            </a:r>
            <a:r>
              <a:rPr lang="zh-CN" altLang="en-US"/>
              <a:t>。 </a:t>
            </a:r>
            <a:endParaRPr lang="en-US" altLang="zh-CN"/>
          </a:p>
          <a:p>
            <a:pPr marL="285750" indent="-285750">
              <a:lnSpc>
                <a:spcPct val="150000"/>
              </a:lnSpc>
              <a:buFont typeface="Wingdings" panose="05000000000000000000" pitchFamily="2" charset="2"/>
              <a:buChar char="ü"/>
            </a:pPr>
            <a:r>
              <a:rPr lang="zh-CN" altLang="en-US"/>
              <a:t>中间</a:t>
            </a:r>
            <a:r>
              <a:rPr lang="zh-CN" altLang="en-US" b="1"/>
              <a:t>布置线槽</a:t>
            </a:r>
            <a:r>
              <a:rPr lang="zh-CN" altLang="en-US"/>
              <a:t>，供手腕双八字紧固绳走线。</a:t>
            </a:r>
            <a:endParaRPr lang="en-US" altLang="zh-CN"/>
          </a:p>
        </p:txBody>
      </p:sp>
      <p:sp>
        <p:nvSpPr>
          <p:cNvPr id="50" name="文本框 49">
            <a:extLst>
              <a:ext uri="{FF2B5EF4-FFF2-40B4-BE49-F238E27FC236}">
                <a16:creationId xmlns:a16="http://schemas.microsoft.com/office/drawing/2014/main" id="{2D6C5C74-B625-9407-687B-EA0B76B2E482}"/>
              </a:ext>
            </a:extLst>
          </p:cNvPr>
          <p:cNvSpPr txBox="1"/>
          <p:nvPr/>
        </p:nvSpPr>
        <p:spPr>
          <a:xfrm>
            <a:off x="9768408" y="4044934"/>
            <a:ext cx="1501824"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中指掌骨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DF5EF91F-FC62-EEE3-70C7-BD59780BC25A}"/>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12</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3960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灵巧手手掌设计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手掌组装展示</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2.1</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7" name="图片 6">
            <a:extLst>
              <a:ext uri="{FF2B5EF4-FFF2-40B4-BE49-F238E27FC236}">
                <a16:creationId xmlns:a16="http://schemas.microsoft.com/office/drawing/2014/main" id="{A767EE52-A316-9B09-BBF5-F4F0DC6D1C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831" t="5538" r="15550" b="7708"/>
          <a:stretch/>
        </p:blipFill>
        <p:spPr bwMode="auto">
          <a:xfrm>
            <a:off x="6523984" y="3544051"/>
            <a:ext cx="4585170" cy="2837277"/>
          </a:xfrm>
          <a:prstGeom prst="rect">
            <a:avLst/>
          </a:prstGeom>
          <a:noFill/>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9E8054D9-B86F-1FA3-7975-E539AE93E3BE}"/>
              </a:ext>
            </a:extLst>
          </p:cNvPr>
          <p:cNvPicPr>
            <a:picLocks noChangeAspect="1"/>
          </p:cNvPicPr>
          <p:nvPr/>
        </p:nvPicPr>
        <p:blipFill>
          <a:blip r:embed="rId4">
            <a:extLst>
              <a:ext uri="{28A0092B-C50C-407E-A947-70E740481C1C}">
                <a14:useLocalDpi xmlns:a14="http://schemas.microsoft.com/office/drawing/2010/main" val="0"/>
              </a:ext>
            </a:extLst>
          </a:blip>
          <a:srcRect l="37329" t="11584" r="27559" b="3047"/>
          <a:stretch/>
        </p:blipFill>
        <p:spPr>
          <a:xfrm>
            <a:off x="1368487" y="2983122"/>
            <a:ext cx="2893369" cy="3467330"/>
          </a:xfrm>
          <a:prstGeom prst="rect">
            <a:avLst/>
          </a:prstGeom>
        </p:spPr>
      </p:pic>
      <p:sp>
        <p:nvSpPr>
          <p:cNvPr id="17" name="文本框 16">
            <a:extLst>
              <a:ext uri="{FF2B5EF4-FFF2-40B4-BE49-F238E27FC236}">
                <a16:creationId xmlns:a16="http://schemas.microsoft.com/office/drawing/2014/main" id="{5AB548D9-8A4B-7983-6BA4-4BCFF6F42048}"/>
              </a:ext>
            </a:extLst>
          </p:cNvPr>
          <p:cNvSpPr txBox="1"/>
          <p:nvPr/>
        </p:nvSpPr>
        <p:spPr>
          <a:xfrm>
            <a:off x="899810" y="1147533"/>
            <a:ext cx="10740805" cy="1705403"/>
          </a:xfrm>
          <a:prstGeom prst="rect">
            <a:avLst/>
          </a:prstGeom>
          <a:noFill/>
          <a:ln w="19050">
            <a:solidFill>
              <a:srgbClr val="0070C0"/>
            </a:solidFill>
          </a:ln>
        </p:spPr>
        <p:txBody>
          <a:bodyPr wrap="square" rtlCol="0">
            <a:spAutoFit/>
          </a:bodyPr>
          <a:lstStyle/>
          <a:p>
            <a:pPr marL="342900" indent="-342900">
              <a:lnSpc>
                <a:spcPct val="150000"/>
              </a:lnSpc>
              <a:buFont typeface="+mj-ea"/>
              <a:buAutoNum type="circleNumDbPlain"/>
            </a:pPr>
            <a:r>
              <a:rPr lang="zh-CN" altLang="en-US"/>
              <a:t>将四指掌骨按照从左到右按照</a:t>
            </a:r>
            <a:r>
              <a:rPr lang="zh-CN" altLang="en-US" b="1"/>
              <a:t>小指、无名指、中指、食指的顺序</a:t>
            </a:r>
            <a:r>
              <a:rPr lang="zh-CN" altLang="en-US"/>
              <a:t>进行排列。</a:t>
            </a:r>
            <a:endParaRPr lang="en-US" altLang="zh-CN"/>
          </a:p>
          <a:p>
            <a:pPr marL="342900" indent="-342900">
              <a:lnSpc>
                <a:spcPct val="150000"/>
              </a:lnSpc>
              <a:buFont typeface="+mj-ea"/>
              <a:buAutoNum type="circleNumDbPlain"/>
            </a:pPr>
            <a:r>
              <a:rPr lang="zh-CN" altLang="en-US"/>
              <a:t>将八个舵机集成安装到四指掌骨之中集成</a:t>
            </a:r>
            <a:r>
              <a:rPr lang="zh-CN" altLang="en-US" b="1"/>
              <a:t>四指摇摆驱动模块</a:t>
            </a:r>
            <a:r>
              <a:rPr lang="zh-CN" altLang="en-US"/>
              <a:t>，填满掌骨空缺。</a:t>
            </a:r>
            <a:endParaRPr lang="en-US" altLang="zh-CN"/>
          </a:p>
          <a:p>
            <a:pPr marL="342900" indent="-342900">
              <a:lnSpc>
                <a:spcPct val="150000"/>
              </a:lnSpc>
              <a:buFont typeface="+mj-ea"/>
              <a:buAutoNum type="circleNumDbPlain"/>
            </a:pPr>
            <a:r>
              <a:rPr lang="zh-CN" altLang="en-US"/>
              <a:t>利用长销轴穿入四指掌骨底部的</a:t>
            </a:r>
            <a:r>
              <a:rPr lang="zh-CN" altLang="en-US" b="1"/>
              <a:t>并联轴孔</a:t>
            </a:r>
            <a:r>
              <a:rPr lang="zh-CN" altLang="en-US"/>
              <a:t>，将</a:t>
            </a:r>
            <a:r>
              <a:rPr lang="zh-CN" altLang="en-US" b="1"/>
              <a:t>四指串联</a:t>
            </a:r>
            <a:r>
              <a:rPr lang="zh-CN" altLang="en-US"/>
              <a:t>起来，固定掌骨的底部。</a:t>
            </a:r>
            <a:endParaRPr lang="en-US" altLang="zh-CN"/>
          </a:p>
          <a:p>
            <a:pPr marL="342900" indent="-342900">
              <a:lnSpc>
                <a:spcPct val="150000"/>
              </a:lnSpc>
              <a:buFont typeface="+mj-ea"/>
              <a:buAutoNum type="circleNumDbPlain"/>
            </a:pPr>
            <a:r>
              <a:rPr lang="zh-CN" altLang="en-US"/>
              <a:t>利用固定绳交叉环绕，然后紧固，以此</a:t>
            </a:r>
            <a:r>
              <a:rPr lang="zh-CN" altLang="en-US" b="1"/>
              <a:t>限制四指掌骨之间的相互转动的自由度。</a:t>
            </a:r>
            <a:endParaRPr lang="en-US" altLang="zh-CN" b="1"/>
          </a:p>
        </p:txBody>
      </p:sp>
      <p:sp>
        <p:nvSpPr>
          <p:cNvPr id="26" name="文本框 25">
            <a:extLst>
              <a:ext uri="{FF2B5EF4-FFF2-40B4-BE49-F238E27FC236}">
                <a16:creationId xmlns:a16="http://schemas.microsoft.com/office/drawing/2014/main" id="{3622F177-79B8-6D70-872F-FA3577163F4E}"/>
              </a:ext>
            </a:extLst>
          </p:cNvPr>
          <p:cNvSpPr txBox="1"/>
          <p:nvPr/>
        </p:nvSpPr>
        <p:spPr>
          <a:xfrm>
            <a:off x="407368" y="1172500"/>
            <a:ext cx="492443" cy="1631217"/>
          </a:xfrm>
          <a:prstGeom prst="rect">
            <a:avLst/>
          </a:prstGeom>
          <a:solidFill>
            <a:srgbClr val="27355A"/>
          </a:solidFill>
        </p:spPr>
        <p:txBody>
          <a:bodyPr vert="eaVert"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手掌组装步骤</a:t>
            </a:r>
          </a:p>
        </p:txBody>
      </p:sp>
      <p:sp>
        <p:nvSpPr>
          <p:cNvPr id="28" name="文本框 27">
            <a:extLst>
              <a:ext uri="{FF2B5EF4-FFF2-40B4-BE49-F238E27FC236}">
                <a16:creationId xmlns:a16="http://schemas.microsoft.com/office/drawing/2014/main" id="{BC0479E9-987B-F5E7-AFF8-0A7024E0B07E}"/>
              </a:ext>
            </a:extLst>
          </p:cNvPr>
          <p:cNvSpPr txBox="1"/>
          <p:nvPr/>
        </p:nvSpPr>
        <p:spPr>
          <a:xfrm flipH="1">
            <a:off x="848548" y="3529014"/>
            <a:ext cx="410070" cy="523220"/>
          </a:xfrm>
          <a:prstGeom prst="rect">
            <a:avLst/>
          </a:prstGeom>
          <a:noFill/>
        </p:spPr>
        <p:txBody>
          <a:bodyPr wrap="square">
            <a:spAutoFit/>
          </a:bodyPr>
          <a:lstStyle/>
          <a:p>
            <a:r>
              <a:rPr lang="zh-CN" altLang="en-US" sz="2800"/>
              <a:t>①</a:t>
            </a:r>
          </a:p>
        </p:txBody>
      </p:sp>
      <p:sp>
        <p:nvSpPr>
          <p:cNvPr id="29" name="文本框 28">
            <a:extLst>
              <a:ext uri="{FF2B5EF4-FFF2-40B4-BE49-F238E27FC236}">
                <a16:creationId xmlns:a16="http://schemas.microsoft.com/office/drawing/2014/main" id="{46F9ED24-95C1-7FFE-ED70-6A3E76223232}"/>
              </a:ext>
            </a:extLst>
          </p:cNvPr>
          <p:cNvSpPr txBox="1"/>
          <p:nvPr/>
        </p:nvSpPr>
        <p:spPr>
          <a:xfrm flipH="1">
            <a:off x="3987821" y="4498829"/>
            <a:ext cx="410070" cy="523220"/>
          </a:xfrm>
          <a:prstGeom prst="rect">
            <a:avLst/>
          </a:prstGeom>
          <a:noFill/>
        </p:spPr>
        <p:txBody>
          <a:bodyPr wrap="square">
            <a:spAutoFit/>
          </a:bodyPr>
          <a:lstStyle/>
          <a:p>
            <a:r>
              <a:rPr lang="zh-CN" altLang="en-US" sz="2800"/>
              <a:t>②</a:t>
            </a:r>
          </a:p>
        </p:txBody>
      </p:sp>
      <p:sp>
        <p:nvSpPr>
          <p:cNvPr id="32" name="文本框 31">
            <a:extLst>
              <a:ext uri="{FF2B5EF4-FFF2-40B4-BE49-F238E27FC236}">
                <a16:creationId xmlns:a16="http://schemas.microsoft.com/office/drawing/2014/main" id="{84F4157B-1F49-52F6-4FFD-24E3120A01BB}"/>
              </a:ext>
            </a:extLst>
          </p:cNvPr>
          <p:cNvSpPr txBox="1"/>
          <p:nvPr/>
        </p:nvSpPr>
        <p:spPr>
          <a:xfrm flipH="1">
            <a:off x="2256598" y="6074132"/>
            <a:ext cx="410070" cy="523220"/>
          </a:xfrm>
          <a:prstGeom prst="rect">
            <a:avLst/>
          </a:prstGeom>
          <a:noFill/>
        </p:spPr>
        <p:txBody>
          <a:bodyPr wrap="square">
            <a:spAutoFit/>
          </a:bodyPr>
          <a:lstStyle/>
          <a:p>
            <a:r>
              <a:rPr lang="zh-CN" altLang="en-US" sz="2800"/>
              <a:t>③</a:t>
            </a:r>
          </a:p>
        </p:txBody>
      </p:sp>
      <p:sp>
        <p:nvSpPr>
          <p:cNvPr id="33" name="文本框 32">
            <a:extLst>
              <a:ext uri="{FF2B5EF4-FFF2-40B4-BE49-F238E27FC236}">
                <a16:creationId xmlns:a16="http://schemas.microsoft.com/office/drawing/2014/main" id="{17555248-35F8-13D0-804F-357824E3803E}"/>
              </a:ext>
            </a:extLst>
          </p:cNvPr>
          <p:cNvSpPr txBox="1"/>
          <p:nvPr/>
        </p:nvSpPr>
        <p:spPr>
          <a:xfrm flipH="1">
            <a:off x="6060158" y="4120990"/>
            <a:ext cx="410070" cy="523220"/>
          </a:xfrm>
          <a:prstGeom prst="rect">
            <a:avLst/>
          </a:prstGeom>
          <a:noFill/>
        </p:spPr>
        <p:txBody>
          <a:bodyPr wrap="square">
            <a:spAutoFit/>
          </a:bodyPr>
          <a:lstStyle/>
          <a:p>
            <a:r>
              <a:rPr lang="zh-CN" altLang="en-US" sz="2800"/>
              <a:t>④</a:t>
            </a:r>
          </a:p>
        </p:txBody>
      </p:sp>
      <p:sp>
        <p:nvSpPr>
          <p:cNvPr id="36" name="文本框 35">
            <a:extLst>
              <a:ext uri="{FF2B5EF4-FFF2-40B4-BE49-F238E27FC236}">
                <a16:creationId xmlns:a16="http://schemas.microsoft.com/office/drawing/2014/main" id="{E752A253-7B24-2BFA-D1C4-8AA11BFF46D8}"/>
              </a:ext>
            </a:extLst>
          </p:cNvPr>
          <p:cNvSpPr txBox="1"/>
          <p:nvPr/>
        </p:nvSpPr>
        <p:spPr>
          <a:xfrm>
            <a:off x="1457079" y="6474707"/>
            <a:ext cx="2893369"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手掌组装正视图</a:t>
            </a:r>
            <a:endParaRPr lang="zh-CN" altLang="en-US" sz="2000" baseline="30000">
              <a:latin typeface="宋体" panose="02010600030101010101" pitchFamily="2" charset="-122"/>
              <a:ea typeface="宋体" panose="02010600030101010101" pitchFamily="2" charset="-122"/>
            </a:endParaRPr>
          </a:p>
        </p:txBody>
      </p:sp>
      <p:sp>
        <p:nvSpPr>
          <p:cNvPr id="37" name="文本框 36">
            <a:extLst>
              <a:ext uri="{FF2B5EF4-FFF2-40B4-BE49-F238E27FC236}">
                <a16:creationId xmlns:a16="http://schemas.microsoft.com/office/drawing/2014/main" id="{4B784F75-4413-7DF0-64AB-8B95AC7F5072}"/>
              </a:ext>
            </a:extLst>
          </p:cNvPr>
          <p:cNvSpPr txBox="1"/>
          <p:nvPr/>
        </p:nvSpPr>
        <p:spPr>
          <a:xfrm>
            <a:off x="7608168" y="6474707"/>
            <a:ext cx="2893369"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手掌组装上视图</a:t>
            </a:r>
            <a:endParaRPr lang="zh-CN" altLang="en-US" sz="2000" baseline="30000">
              <a:latin typeface="宋体" panose="02010600030101010101" pitchFamily="2" charset="-122"/>
              <a:ea typeface="宋体" panose="02010600030101010101" pitchFamily="2" charset="-122"/>
            </a:endParaRPr>
          </a:p>
        </p:txBody>
      </p:sp>
      <p:sp>
        <p:nvSpPr>
          <p:cNvPr id="2" name="灯片编号占位符 4">
            <a:extLst>
              <a:ext uri="{FF2B5EF4-FFF2-40B4-BE49-F238E27FC236}">
                <a16:creationId xmlns:a16="http://schemas.microsoft.com/office/drawing/2014/main" id="{ACC0A5B8-1859-FFC9-1393-8FF67930EDC6}"/>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13</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5859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图示, 工程绘图&#10;&#10;AI 生成的内容可能不正确。">
            <a:extLst>
              <a:ext uri="{FF2B5EF4-FFF2-40B4-BE49-F238E27FC236}">
                <a16:creationId xmlns:a16="http://schemas.microsoft.com/office/drawing/2014/main" id="{04727708-1A35-63A7-9F92-2E2C4A99B048}"/>
              </a:ext>
            </a:extLst>
          </p:cNvPr>
          <p:cNvPicPr>
            <a:picLocks noChangeAspect="1"/>
          </p:cNvPicPr>
          <p:nvPr/>
        </p:nvPicPr>
        <p:blipFill>
          <a:blip r:embed="rId3">
            <a:extLst>
              <a:ext uri="{28A0092B-C50C-407E-A947-70E740481C1C}">
                <a14:useLocalDpi xmlns:a14="http://schemas.microsoft.com/office/drawing/2010/main" val="0"/>
              </a:ext>
            </a:extLst>
          </a:blip>
          <a:srcRect t="20601" b="11150"/>
          <a:stretch/>
        </p:blipFill>
        <p:spPr>
          <a:xfrm>
            <a:off x="1119830" y="2852936"/>
            <a:ext cx="9944722" cy="3817788"/>
          </a:xfrm>
          <a:prstGeom prst="rect">
            <a:avLst/>
          </a:prstGeom>
        </p:spPr>
      </p:pic>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灵巧手手腕设计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手腕结构与组装展示</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2.2</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文本框 5">
            <a:extLst>
              <a:ext uri="{FF2B5EF4-FFF2-40B4-BE49-F238E27FC236}">
                <a16:creationId xmlns:a16="http://schemas.microsoft.com/office/drawing/2014/main" id="{60ED857B-D5F5-DBB6-3DCF-3B96E1325740}"/>
              </a:ext>
            </a:extLst>
          </p:cNvPr>
          <p:cNvSpPr txBox="1"/>
          <p:nvPr/>
        </p:nvSpPr>
        <p:spPr>
          <a:xfrm>
            <a:off x="899811" y="1147533"/>
            <a:ext cx="10236749" cy="1705403"/>
          </a:xfrm>
          <a:prstGeom prst="rect">
            <a:avLst/>
          </a:prstGeom>
          <a:noFill/>
          <a:ln w="19050">
            <a:solidFill>
              <a:srgbClr val="0070C0"/>
            </a:solidFill>
          </a:ln>
        </p:spPr>
        <p:txBody>
          <a:bodyPr wrap="square" rtlCol="0">
            <a:spAutoFit/>
          </a:bodyPr>
          <a:lstStyle/>
          <a:p>
            <a:pPr marL="342900" indent="-342900">
              <a:lnSpc>
                <a:spcPct val="150000"/>
              </a:lnSpc>
              <a:buFont typeface="+mj-ea"/>
              <a:buAutoNum type="circleNumDbPlain"/>
            </a:pPr>
            <a:r>
              <a:rPr lang="zh-CN" altLang="en-US"/>
              <a:t>手腕由</a:t>
            </a:r>
            <a:r>
              <a:rPr lang="zh-CN" altLang="en-US" b="1"/>
              <a:t>手上腕、手下腕和手腕外壳</a:t>
            </a:r>
            <a:r>
              <a:rPr lang="zh-CN" altLang="en-US"/>
              <a:t>组成，各部分之间采用轴承进行拼接，</a:t>
            </a:r>
            <a:r>
              <a:rPr lang="zh-CN" altLang="en-US" b="1"/>
              <a:t>上下腕之间可相对转动</a:t>
            </a:r>
            <a:r>
              <a:rPr lang="zh-CN" altLang="en-US"/>
              <a:t>。</a:t>
            </a:r>
            <a:endParaRPr lang="en-US" altLang="zh-CN"/>
          </a:p>
          <a:p>
            <a:pPr marL="342900" indent="-342900">
              <a:lnSpc>
                <a:spcPct val="150000"/>
              </a:lnSpc>
              <a:buFont typeface="+mj-ea"/>
              <a:buAutoNum type="circleNumDbPlain"/>
            </a:pPr>
            <a:r>
              <a:rPr lang="zh-CN" altLang="en-US"/>
              <a:t>如图（</a:t>
            </a:r>
            <a:r>
              <a:rPr lang="en-US" altLang="zh-CN"/>
              <a:t>a</a:t>
            </a:r>
            <a:r>
              <a:rPr lang="zh-CN" altLang="en-US"/>
              <a:t>）所示，根据虚线依次将手上腕手下腕和手腕外壳拼接起来即可组成手腕关节。</a:t>
            </a:r>
            <a:endParaRPr lang="en-US" altLang="zh-CN"/>
          </a:p>
          <a:p>
            <a:pPr marL="342900" indent="-342900">
              <a:lnSpc>
                <a:spcPct val="150000"/>
              </a:lnSpc>
              <a:buFont typeface="+mj-ea"/>
              <a:buAutoNum type="circleNumDbPlain"/>
            </a:pPr>
            <a:r>
              <a:rPr lang="zh-CN" altLang="en-US"/>
              <a:t>如图（</a:t>
            </a:r>
            <a:r>
              <a:rPr lang="en-US" altLang="zh-CN"/>
              <a:t>b</a:t>
            </a:r>
            <a:r>
              <a:rPr lang="zh-CN" altLang="en-US"/>
              <a:t>）所示，手腕外壳上留有手腕驱动绳走线孔，供手腕驱动绳布置。</a:t>
            </a:r>
            <a:endParaRPr lang="en-US" altLang="zh-CN"/>
          </a:p>
          <a:p>
            <a:pPr marL="342900" indent="-342900">
              <a:lnSpc>
                <a:spcPct val="150000"/>
              </a:lnSpc>
              <a:buFont typeface="+mj-ea"/>
              <a:buAutoNum type="circleNumDbPlain"/>
            </a:pPr>
            <a:r>
              <a:rPr lang="zh-CN" altLang="en-US"/>
              <a:t>手腕上下均设</a:t>
            </a:r>
            <a:r>
              <a:rPr lang="zh-CN" altLang="en-US" b="1"/>
              <a:t>手腕承接孔</a:t>
            </a:r>
            <a:r>
              <a:rPr lang="zh-CN" altLang="en-US"/>
              <a:t>，上用于承接手掌、下用于承接小臂，起到</a:t>
            </a:r>
            <a:r>
              <a:rPr lang="zh-CN" altLang="en-US">
                <a:effectLst/>
              </a:rPr>
              <a:t>衔接过渡</a:t>
            </a:r>
            <a:r>
              <a:rPr lang="zh-CN" altLang="en-US"/>
              <a:t>的作用。</a:t>
            </a:r>
            <a:endParaRPr lang="en-US" altLang="zh-CN"/>
          </a:p>
        </p:txBody>
      </p:sp>
      <p:sp>
        <p:nvSpPr>
          <p:cNvPr id="8" name="文本框 7">
            <a:extLst>
              <a:ext uri="{FF2B5EF4-FFF2-40B4-BE49-F238E27FC236}">
                <a16:creationId xmlns:a16="http://schemas.microsoft.com/office/drawing/2014/main" id="{943ADD57-DEA1-72AC-6882-9CB45118A3BB}"/>
              </a:ext>
            </a:extLst>
          </p:cNvPr>
          <p:cNvSpPr txBox="1"/>
          <p:nvPr/>
        </p:nvSpPr>
        <p:spPr>
          <a:xfrm>
            <a:off x="407558" y="1044251"/>
            <a:ext cx="492443" cy="1887696"/>
          </a:xfrm>
          <a:prstGeom prst="rect">
            <a:avLst/>
          </a:prstGeom>
          <a:solidFill>
            <a:srgbClr val="27355A"/>
          </a:solidFill>
        </p:spPr>
        <p:txBody>
          <a:bodyPr vert="eaVert"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手腕结构与组装</a:t>
            </a:r>
          </a:p>
        </p:txBody>
      </p:sp>
      <p:sp>
        <p:nvSpPr>
          <p:cNvPr id="10" name="文本框 9">
            <a:extLst>
              <a:ext uri="{FF2B5EF4-FFF2-40B4-BE49-F238E27FC236}">
                <a16:creationId xmlns:a16="http://schemas.microsoft.com/office/drawing/2014/main" id="{290721D1-AE39-62B2-0CFC-B41489719C06}"/>
              </a:ext>
            </a:extLst>
          </p:cNvPr>
          <p:cNvSpPr txBox="1"/>
          <p:nvPr/>
        </p:nvSpPr>
        <p:spPr>
          <a:xfrm>
            <a:off x="2639616" y="6470669"/>
            <a:ext cx="2893369"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手腕爆炸图</a:t>
            </a:r>
            <a:endParaRPr lang="zh-CN" altLang="en-US" sz="2000" baseline="3000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32FE9641-086D-EE32-5B05-A592714CA0E1}"/>
              </a:ext>
            </a:extLst>
          </p:cNvPr>
          <p:cNvSpPr txBox="1"/>
          <p:nvPr/>
        </p:nvSpPr>
        <p:spPr>
          <a:xfrm>
            <a:off x="8171183" y="6470669"/>
            <a:ext cx="2893369"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手腕组装图</a:t>
            </a:r>
            <a:endParaRPr lang="zh-CN" altLang="en-US" sz="2000" baseline="30000">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F7C056D1-3FF6-8067-40D9-377E9BFA2867}"/>
              </a:ext>
            </a:extLst>
          </p:cNvPr>
          <p:cNvSpPr txBox="1"/>
          <p:nvPr/>
        </p:nvSpPr>
        <p:spPr>
          <a:xfrm>
            <a:off x="10348277" y="2946430"/>
            <a:ext cx="1220331" cy="338554"/>
          </a:xfrm>
          <a:prstGeom prst="rect">
            <a:avLst/>
          </a:prstGeom>
          <a:noFill/>
        </p:spPr>
        <p:txBody>
          <a:bodyPr wrap="square" rtlCol="0">
            <a:spAutoFit/>
          </a:bodyPr>
          <a:lstStyle/>
          <a:p>
            <a:r>
              <a:rPr lang="zh-CN" altLang="en-US" sz="1600"/>
              <a:t>手腕承接孔</a:t>
            </a:r>
          </a:p>
        </p:txBody>
      </p:sp>
      <p:cxnSp>
        <p:nvCxnSpPr>
          <p:cNvPr id="22" name="直接连接符 21">
            <a:extLst>
              <a:ext uri="{FF2B5EF4-FFF2-40B4-BE49-F238E27FC236}">
                <a16:creationId xmlns:a16="http://schemas.microsoft.com/office/drawing/2014/main" id="{105C1D3A-4048-37A8-2CA8-6FBF03E13B4B}"/>
              </a:ext>
            </a:extLst>
          </p:cNvPr>
          <p:cNvCxnSpPr>
            <a:cxnSpLocks/>
            <a:endCxn id="21" idx="2"/>
          </p:cNvCxnSpPr>
          <p:nvPr/>
        </p:nvCxnSpPr>
        <p:spPr>
          <a:xfrm flipV="1">
            <a:off x="9408368" y="3284984"/>
            <a:ext cx="1550075" cy="144016"/>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74B49068-0B83-0429-7C84-C2DFE802DDB5}"/>
              </a:ext>
            </a:extLst>
          </p:cNvPr>
          <p:cNvCxnSpPr>
            <a:cxnSpLocks/>
            <a:endCxn id="21" idx="2"/>
          </p:cNvCxnSpPr>
          <p:nvPr/>
        </p:nvCxnSpPr>
        <p:spPr>
          <a:xfrm flipV="1">
            <a:off x="10272464" y="3284984"/>
            <a:ext cx="685979" cy="720081"/>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CEC73D8-6884-64C4-AE36-ACEE498E230A}"/>
              </a:ext>
            </a:extLst>
          </p:cNvPr>
          <p:cNvCxnSpPr>
            <a:cxnSpLocks/>
            <a:endCxn id="21" idx="2"/>
          </p:cNvCxnSpPr>
          <p:nvPr/>
        </p:nvCxnSpPr>
        <p:spPr>
          <a:xfrm flipV="1">
            <a:off x="10272464" y="3284984"/>
            <a:ext cx="685979" cy="2304256"/>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2" name="灯片编号占位符 4">
            <a:extLst>
              <a:ext uri="{FF2B5EF4-FFF2-40B4-BE49-F238E27FC236}">
                <a16:creationId xmlns:a16="http://schemas.microsoft.com/office/drawing/2014/main" id="{7496BAD4-6F4C-2069-29BB-99FBE3ED1460}"/>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14</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5388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灵巧手手腕设计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手腕驱动设计</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2.2</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 name="图片 4">
            <a:extLst>
              <a:ext uri="{FF2B5EF4-FFF2-40B4-BE49-F238E27FC236}">
                <a16:creationId xmlns:a16="http://schemas.microsoft.com/office/drawing/2014/main" id="{F0119B08-3E20-122F-C1A8-342FE8EC4610}"/>
              </a:ext>
            </a:extLst>
          </p:cNvPr>
          <p:cNvPicPr>
            <a:picLocks noChangeAspect="1"/>
          </p:cNvPicPr>
          <p:nvPr/>
        </p:nvPicPr>
        <p:blipFill>
          <a:blip r:embed="rId3"/>
          <a:stretch>
            <a:fillRect/>
          </a:stretch>
        </p:blipFill>
        <p:spPr>
          <a:xfrm>
            <a:off x="-18696" y="1340768"/>
            <a:ext cx="6497353" cy="4940211"/>
          </a:xfrm>
          <a:prstGeom prst="rect">
            <a:avLst/>
          </a:prstGeom>
        </p:spPr>
      </p:pic>
      <p:sp>
        <p:nvSpPr>
          <p:cNvPr id="7" name="文本框 6">
            <a:extLst>
              <a:ext uri="{FF2B5EF4-FFF2-40B4-BE49-F238E27FC236}">
                <a16:creationId xmlns:a16="http://schemas.microsoft.com/office/drawing/2014/main" id="{B3221FA4-0A2E-E3F4-A917-10C329D135AB}"/>
              </a:ext>
            </a:extLst>
          </p:cNvPr>
          <p:cNvSpPr txBox="1"/>
          <p:nvPr/>
        </p:nvSpPr>
        <p:spPr>
          <a:xfrm>
            <a:off x="6405081" y="1540823"/>
            <a:ext cx="5667583" cy="4890891"/>
          </a:xfrm>
          <a:prstGeom prst="rect">
            <a:avLst/>
          </a:prstGeom>
          <a:noFill/>
          <a:ln w="19050">
            <a:solidFill>
              <a:srgbClr val="0070C0"/>
            </a:solidFill>
          </a:ln>
        </p:spPr>
        <p:txBody>
          <a:bodyPr wrap="square" rtlCol="0">
            <a:spAutoFit/>
          </a:bodyPr>
          <a:lstStyle/>
          <a:p>
            <a:pPr marL="342900" indent="-342900">
              <a:buFont typeface="+mj-lt"/>
              <a:buAutoNum type="arabicPeriod"/>
            </a:pPr>
            <a:endParaRPr lang="en-US" altLang="zh-CN"/>
          </a:p>
          <a:p>
            <a:pPr marL="342900" indent="-342900" algn="just">
              <a:lnSpc>
                <a:spcPct val="150000"/>
              </a:lnSpc>
              <a:buFont typeface="+mj-ea"/>
              <a:buAutoNum type="circleNumDbPlain"/>
            </a:pPr>
            <a:r>
              <a:rPr lang="zh-CN" altLang="en-US"/>
              <a:t>舵机</a:t>
            </a:r>
            <a:r>
              <a:rPr lang="en-US" altLang="zh-CN"/>
              <a:t>A</a:t>
            </a:r>
            <a:r>
              <a:rPr lang="zh-CN" altLang="en-US"/>
              <a:t>顺时针旋转，手腕驱动绳按照</a:t>
            </a:r>
            <a:r>
              <a:rPr lang="en-US" altLang="zh-CN"/>
              <a:t>①</a:t>
            </a:r>
            <a:r>
              <a:rPr lang="zh-CN" altLang="en-US"/>
              <a:t>的方向运动，手腕向</a:t>
            </a:r>
            <a:r>
              <a:rPr lang="zh-CN" altLang="en-US" b="1"/>
              <a:t>左后方运动</a:t>
            </a:r>
            <a:r>
              <a:rPr lang="zh-CN" altLang="en-US"/>
              <a:t>。</a:t>
            </a:r>
            <a:endParaRPr lang="en-US" altLang="zh-CN"/>
          </a:p>
          <a:p>
            <a:pPr marL="342900" indent="-342900" algn="just">
              <a:lnSpc>
                <a:spcPct val="150000"/>
              </a:lnSpc>
              <a:buFont typeface="+mj-ea"/>
              <a:buAutoNum type="circleNumDbPlain"/>
            </a:pPr>
            <a:r>
              <a:rPr lang="zh-CN" altLang="en-US"/>
              <a:t>舵机</a:t>
            </a:r>
            <a:r>
              <a:rPr lang="en-US" altLang="zh-CN"/>
              <a:t>A</a:t>
            </a:r>
            <a:r>
              <a:rPr lang="zh-CN" altLang="en-US"/>
              <a:t>逆时针旋转，手腕驱动绳按照</a:t>
            </a:r>
            <a:r>
              <a:rPr lang="en-US" altLang="zh-CN"/>
              <a:t>②</a:t>
            </a:r>
            <a:r>
              <a:rPr lang="zh-CN" altLang="en-US"/>
              <a:t>的方向运动，手腕向</a:t>
            </a:r>
            <a:r>
              <a:rPr lang="zh-CN" altLang="en-US" b="1"/>
              <a:t>右前方运动</a:t>
            </a:r>
            <a:r>
              <a:rPr lang="zh-CN" altLang="en-US"/>
              <a:t>。</a:t>
            </a:r>
            <a:endParaRPr lang="en-US" altLang="zh-CN"/>
          </a:p>
          <a:p>
            <a:pPr marL="342900" indent="-342900" algn="just">
              <a:lnSpc>
                <a:spcPct val="150000"/>
              </a:lnSpc>
              <a:buFont typeface="+mj-ea"/>
              <a:buAutoNum type="circleNumDbPlain"/>
            </a:pPr>
            <a:r>
              <a:rPr lang="zh-CN" altLang="en-US"/>
              <a:t>舵机</a:t>
            </a:r>
            <a:r>
              <a:rPr lang="en-US" altLang="zh-CN"/>
              <a:t>B</a:t>
            </a:r>
            <a:r>
              <a:rPr lang="zh-CN" altLang="en-US"/>
              <a:t>逆时针旋转，手腕驱动绳按照</a:t>
            </a:r>
            <a:r>
              <a:rPr lang="en-US" altLang="zh-CN"/>
              <a:t>③</a:t>
            </a:r>
            <a:r>
              <a:rPr lang="zh-CN" altLang="en-US"/>
              <a:t>的方向运动，手腕向</a:t>
            </a:r>
            <a:r>
              <a:rPr lang="zh-CN" altLang="en-US" b="1"/>
              <a:t>右后方运动</a:t>
            </a:r>
            <a:r>
              <a:rPr lang="zh-CN" altLang="en-US"/>
              <a:t>。</a:t>
            </a:r>
            <a:endParaRPr lang="en-US" altLang="zh-CN"/>
          </a:p>
          <a:p>
            <a:pPr marL="342900" indent="-342900" algn="just">
              <a:lnSpc>
                <a:spcPct val="150000"/>
              </a:lnSpc>
              <a:buFont typeface="+mj-ea"/>
              <a:buAutoNum type="circleNumDbPlain"/>
            </a:pPr>
            <a:r>
              <a:rPr lang="zh-CN" altLang="en-US"/>
              <a:t>舵机</a:t>
            </a:r>
            <a:r>
              <a:rPr lang="en-US" altLang="zh-CN"/>
              <a:t>B</a:t>
            </a:r>
            <a:r>
              <a:rPr lang="zh-CN" altLang="en-US"/>
              <a:t>顺时针旋转，手腕驱动绳按照</a:t>
            </a:r>
            <a:r>
              <a:rPr lang="en-US" altLang="zh-CN"/>
              <a:t>④</a:t>
            </a:r>
            <a:r>
              <a:rPr lang="zh-CN" altLang="en-US"/>
              <a:t>的方向运动，手腕向</a:t>
            </a:r>
            <a:r>
              <a:rPr lang="zh-CN" altLang="en-US" b="1"/>
              <a:t>左前方运动</a:t>
            </a:r>
            <a:r>
              <a:rPr lang="zh-CN" altLang="en-US"/>
              <a:t>。</a:t>
            </a:r>
            <a:endParaRPr lang="en-US" altLang="zh-CN"/>
          </a:p>
          <a:p>
            <a:pPr indent="304800" algn="just">
              <a:lnSpc>
                <a:spcPct val="150000"/>
              </a:lnSpc>
            </a:pPr>
            <a:r>
              <a:rPr lang="zh-CN" altLang="en-US"/>
              <a:t>以上为单个舵机旋转的运动驱动，二者可以同时驱动使得整手腕在三维空间内自由转动，任意控制手掌姿态。</a:t>
            </a:r>
            <a:endParaRPr lang="en-US" altLang="zh-CN"/>
          </a:p>
        </p:txBody>
      </p:sp>
      <p:sp>
        <p:nvSpPr>
          <p:cNvPr id="9" name="文本框 8">
            <a:extLst>
              <a:ext uri="{FF2B5EF4-FFF2-40B4-BE49-F238E27FC236}">
                <a16:creationId xmlns:a16="http://schemas.microsoft.com/office/drawing/2014/main" id="{CE29DD78-8BFE-183A-1A56-855672A6BEA5}"/>
              </a:ext>
            </a:extLst>
          </p:cNvPr>
          <p:cNvSpPr txBox="1"/>
          <p:nvPr/>
        </p:nvSpPr>
        <p:spPr>
          <a:xfrm>
            <a:off x="8069806" y="1340768"/>
            <a:ext cx="2338133"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手腕驱动原理</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E301508C-6B3C-F137-D77E-BE8AF27375E5}"/>
              </a:ext>
            </a:extLst>
          </p:cNvPr>
          <p:cNvSpPr txBox="1"/>
          <p:nvPr/>
        </p:nvSpPr>
        <p:spPr>
          <a:xfrm>
            <a:off x="3719736" y="4725144"/>
            <a:ext cx="453970" cy="523220"/>
          </a:xfrm>
          <a:prstGeom prst="rect">
            <a:avLst/>
          </a:prstGeom>
          <a:noFill/>
        </p:spPr>
        <p:txBody>
          <a:bodyPr wrap="none" rtlCol="0">
            <a:spAutoFit/>
          </a:bodyPr>
          <a:lstStyle/>
          <a:p>
            <a:r>
              <a:rPr lang="en-US" altLang="zh-CN"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a:t>
            </a:r>
            <a:endParaRPr lang="zh-CN" altLang="en-US"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3" name="文本框 12">
            <a:extLst>
              <a:ext uri="{FF2B5EF4-FFF2-40B4-BE49-F238E27FC236}">
                <a16:creationId xmlns:a16="http://schemas.microsoft.com/office/drawing/2014/main" id="{9B69B44C-2635-5012-56EF-68568FE7AFB6}"/>
              </a:ext>
            </a:extLst>
          </p:cNvPr>
          <p:cNvSpPr txBox="1"/>
          <p:nvPr/>
        </p:nvSpPr>
        <p:spPr>
          <a:xfrm>
            <a:off x="4871864" y="4179356"/>
            <a:ext cx="429926" cy="523220"/>
          </a:xfrm>
          <a:prstGeom prst="rect">
            <a:avLst/>
          </a:prstGeom>
          <a:noFill/>
        </p:spPr>
        <p:txBody>
          <a:bodyPr wrap="none" rtlCol="0">
            <a:spAutoFit/>
          </a:bodyPr>
          <a:lstStyle/>
          <a:p>
            <a:r>
              <a:rPr lang="en-US" altLang="zh-CN"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t>
            </a:r>
            <a:endParaRPr lang="zh-CN" altLang="en-US"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 name="灯片编号占位符 4">
            <a:extLst>
              <a:ext uri="{FF2B5EF4-FFF2-40B4-BE49-F238E27FC236}">
                <a16:creationId xmlns:a16="http://schemas.microsoft.com/office/drawing/2014/main" id="{01AF1C8D-B690-B5D1-3644-4F273598E40A}"/>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15</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7878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灵巧手小臂设计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小臂驱动集成</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2.2</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8" name="图片 7">
            <a:extLst>
              <a:ext uri="{FF2B5EF4-FFF2-40B4-BE49-F238E27FC236}">
                <a16:creationId xmlns:a16="http://schemas.microsoft.com/office/drawing/2014/main" id="{9511282D-43C9-C020-D88A-C0C04F413D8A}"/>
              </a:ext>
            </a:extLst>
          </p:cNvPr>
          <p:cNvPicPr>
            <a:picLocks noChangeAspect="1"/>
          </p:cNvPicPr>
          <p:nvPr/>
        </p:nvPicPr>
        <p:blipFill rotWithShape="1">
          <a:blip r:embed="rId3">
            <a:extLst>
              <a:ext uri="{28A0092B-C50C-407E-A947-70E740481C1C}">
                <a14:useLocalDpi xmlns:a14="http://schemas.microsoft.com/office/drawing/2010/main" val="0"/>
              </a:ext>
            </a:extLst>
          </a:blip>
          <a:srcRect l="36247" t="15619" r="37346"/>
          <a:stretch/>
        </p:blipFill>
        <p:spPr bwMode="auto">
          <a:xfrm>
            <a:off x="3143672" y="1556792"/>
            <a:ext cx="2969899" cy="4645224"/>
          </a:xfrm>
          <a:prstGeom prst="rect">
            <a:avLst/>
          </a:prstGeom>
          <a:noFill/>
          <a:ln w="19050">
            <a:solidFill>
              <a:schemeClr val="tx1"/>
            </a:solidFill>
            <a:prstDash val="solid"/>
            <a:extLst>
              <a:ext uri="{C807C97D-BFC1-408E-A445-0C87EB9F89A2}">
                <ask:lineSketchStyleProps xmlns:ask="http://schemas.microsoft.com/office/drawing/2018/sketchyshapes">
                  <ask:type>
                    <ask:lineSketchNone/>
                  </ask:type>
                </ask:lineSketchStyleProps>
              </a:ext>
            </a:extLst>
          </a:ln>
          <a:extLst>
            <a:ext uri="{53640926-AAD7-44D8-BBD7-CCE9431645EC}">
              <a14:shadowObscured xmlns:a14="http://schemas.microsoft.com/office/drawing/2010/main"/>
            </a:ext>
          </a:extLst>
        </p:spPr>
      </p:pic>
      <p:pic>
        <p:nvPicPr>
          <p:cNvPr id="26" name="图片 25">
            <a:extLst>
              <a:ext uri="{FF2B5EF4-FFF2-40B4-BE49-F238E27FC236}">
                <a16:creationId xmlns:a16="http://schemas.microsoft.com/office/drawing/2014/main" id="{CD6AF451-C0E8-8252-18AE-52B5F74F4E9C}"/>
              </a:ext>
            </a:extLst>
          </p:cNvPr>
          <p:cNvPicPr>
            <a:picLocks noChangeAspect="1"/>
          </p:cNvPicPr>
          <p:nvPr/>
        </p:nvPicPr>
        <p:blipFill>
          <a:blip r:embed="rId4"/>
          <a:srcRect l="6307" r="3590"/>
          <a:stretch/>
        </p:blipFill>
        <p:spPr>
          <a:xfrm>
            <a:off x="257831" y="1129038"/>
            <a:ext cx="2597809" cy="5474650"/>
          </a:xfrm>
          <a:prstGeom prst="rect">
            <a:avLst/>
          </a:prstGeom>
        </p:spPr>
      </p:pic>
      <p:cxnSp>
        <p:nvCxnSpPr>
          <p:cNvPr id="15" name="直接箭头连接符 14">
            <a:extLst>
              <a:ext uri="{FF2B5EF4-FFF2-40B4-BE49-F238E27FC236}">
                <a16:creationId xmlns:a16="http://schemas.microsoft.com/office/drawing/2014/main" id="{8F06A742-35ED-C349-605E-7EA10D23646C}"/>
              </a:ext>
            </a:extLst>
          </p:cNvPr>
          <p:cNvCxnSpPr>
            <a:cxnSpLocks/>
          </p:cNvCxnSpPr>
          <p:nvPr/>
        </p:nvCxnSpPr>
        <p:spPr>
          <a:xfrm flipV="1">
            <a:off x="2495600" y="3645024"/>
            <a:ext cx="648072" cy="21602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文本框 27">
            <a:extLst>
              <a:ext uri="{FF2B5EF4-FFF2-40B4-BE49-F238E27FC236}">
                <a16:creationId xmlns:a16="http://schemas.microsoft.com/office/drawing/2014/main" id="{F9B944D5-BA16-5851-800F-86286D7FA986}"/>
              </a:ext>
            </a:extLst>
          </p:cNvPr>
          <p:cNvSpPr txBox="1"/>
          <p:nvPr/>
        </p:nvSpPr>
        <p:spPr>
          <a:xfrm>
            <a:off x="6888088" y="1177268"/>
            <a:ext cx="4320480" cy="2397901"/>
          </a:xfrm>
          <a:prstGeom prst="rect">
            <a:avLst/>
          </a:prstGeom>
          <a:noFill/>
          <a:ln w="19050">
            <a:solidFill>
              <a:srgbClr val="0070C0"/>
            </a:solidFill>
          </a:ln>
        </p:spPr>
        <p:txBody>
          <a:bodyPr wrap="square" rtlCol="0">
            <a:spAutoFit/>
          </a:bodyPr>
          <a:lstStyle/>
          <a:p>
            <a:endParaRPr lang="en-US" altLang="zh-CN"/>
          </a:p>
          <a:p>
            <a:pPr marL="285750" indent="-285750" algn="just">
              <a:lnSpc>
                <a:spcPct val="150000"/>
              </a:lnSpc>
              <a:buFont typeface="Wingdings" panose="05000000000000000000" pitchFamily="2" charset="2"/>
              <a:buChar char="Ø"/>
            </a:pPr>
            <a:r>
              <a:rPr lang="zh-CN" altLang="en-US" b="1"/>
              <a:t>黄线</a:t>
            </a:r>
            <a:r>
              <a:rPr lang="zh-CN" altLang="en-US"/>
              <a:t>代表的是</a:t>
            </a:r>
            <a:r>
              <a:rPr lang="zh-CN" altLang="en-US" b="1"/>
              <a:t>四指弯曲自由度驱动腱绳</a:t>
            </a:r>
            <a:r>
              <a:rPr lang="zh-CN" altLang="en-US"/>
              <a:t>，从指尖经手掌和手腕引出。</a:t>
            </a:r>
            <a:endParaRPr lang="en-US" altLang="zh-CN"/>
          </a:p>
          <a:p>
            <a:pPr marL="285750" indent="-285750" algn="just">
              <a:lnSpc>
                <a:spcPct val="150000"/>
              </a:lnSpc>
              <a:buFont typeface="Wingdings" panose="05000000000000000000" pitchFamily="2" charset="2"/>
              <a:buChar char="Ø"/>
            </a:pPr>
            <a:r>
              <a:rPr lang="zh-CN" altLang="en-US"/>
              <a:t>舵机</a:t>
            </a:r>
            <a:r>
              <a:rPr lang="zh-CN" altLang="en-US" b="1"/>
              <a:t>输出轴向外</a:t>
            </a:r>
            <a:r>
              <a:rPr lang="zh-CN" altLang="en-US"/>
              <a:t>，便于安装。</a:t>
            </a:r>
            <a:endParaRPr lang="en-US" altLang="zh-CN"/>
          </a:p>
          <a:p>
            <a:pPr marL="285750" indent="-285750" algn="just">
              <a:lnSpc>
                <a:spcPct val="150000"/>
              </a:lnSpc>
              <a:buFont typeface="Wingdings" panose="05000000000000000000" pitchFamily="2" charset="2"/>
              <a:buChar char="Ø"/>
            </a:pPr>
            <a:r>
              <a:rPr lang="zh-CN" altLang="en-US"/>
              <a:t>四个舵机分别连四指的弯曲驱动绳，控制除拇指外的</a:t>
            </a:r>
            <a:r>
              <a:rPr lang="zh-CN" altLang="en-US" b="1"/>
              <a:t>四指的弯曲自由度</a:t>
            </a:r>
            <a:r>
              <a:rPr lang="zh-CN" altLang="en-US"/>
              <a:t>。</a:t>
            </a:r>
            <a:endParaRPr lang="en-US" altLang="zh-CN"/>
          </a:p>
        </p:txBody>
      </p:sp>
      <p:sp>
        <p:nvSpPr>
          <p:cNvPr id="29" name="文本框 28">
            <a:extLst>
              <a:ext uri="{FF2B5EF4-FFF2-40B4-BE49-F238E27FC236}">
                <a16:creationId xmlns:a16="http://schemas.microsoft.com/office/drawing/2014/main" id="{F035551B-50C9-4B76-310B-22356CDC9C77}"/>
              </a:ext>
            </a:extLst>
          </p:cNvPr>
          <p:cNvSpPr txBox="1"/>
          <p:nvPr/>
        </p:nvSpPr>
        <p:spPr>
          <a:xfrm>
            <a:off x="7968208" y="980728"/>
            <a:ext cx="2232248"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四指弯曲驱动模块</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AFFCDDA0-5771-5B6D-6BAB-6B38B55F30D9}"/>
              </a:ext>
            </a:extLst>
          </p:cNvPr>
          <p:cNvSpPr/>
          <p:nvPr/>
        </p:nvSpPr>
        <p:spPr>
          <a:xfrm>
            <a:off x="3215680" y="1832370"/>
            <a:ext cx="2808312" cy="1956670"/>
          </a:xfrm>
          <a:prstGeom prst="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31" name="直接箭头连接符 30">
            <a:extLst>
              <a:ext uri="{FF2B5EF4-FFF2-40B4-BE49-F238E27FC236}">
                <a16:creationId xmlns:a16="http://schemas.microsoft.com/office/drawing/2014/main" id="{3BCE0F74-3274-78A8-838D-D69A5DA0F195}"/>
              </a:ext>
            </a:extLst>
          </p:cNvPr>
          <p:cNvCxnSpPr>
            <a:cxnSpLocks/>
            <a:stCxn id="30" idx="3"/>
            <a:endCxn id="28" idx="1"/>
          </p:cNvCxnSpPr>
          <p:nvPr/>
        </p:nvCxnSpPr>
        <p:spPr>
          <a:xfrm flipV="1">
            <a:off x="6023992" y="2376219"/>
            <a:ext cx="864096" cy="43448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矩形 33">
            <a:extLst>
              <a:ext uri="{FF2B5EF4-FFF2-40B4-BE49-F238E27FC236}">
                <a16:creationId xmlns:a16="http://schemas.microsoft.com/office/drawing/2014/main" id="{F017E7E4-B303-93DE-87F7-2A1BF0C022D2}"/>
              </a:ext>
            </a:extLst>
          </p:cNvPr>
          <p:cNvSpPr/>
          <p:nvPr/>
        </p:nvSpPr>
        <p:spPr>
          <a:xfrm>
            <a:off x="3215680" y="3884408"/>
            <a:ext cx="2808312" cy="2208888"/>
          </a:xfrm>
          <a:prstGeom prst="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5" name="文本框 34">
            <a:extLst>
              <a:ext uri="{FF2B5EF4-FFF2-40B4-BE49-F238E27FC236}">
                <a16:creationId xmlns:a16="http://schemas.microsoft.com/office/drawing/2014/main" id="{D5066650-B9AF-0B19-114F-CBE8A9DEF7BF}"/>
              </a:ext>
            </a:extLst>
          </p:cNvPr>
          <p:cNvSpPr txBox="1"/>
          <p:nvPr/>
        </p:nvSpPr>
        <p:spPr>
          <a:xfrm>
            <a:off x="6888088" y="3843717"/>
            <a:ext cx="4320480" cy="2813399"/>
          </a:xfrm>
          <a:prstGeom prst="rect">
            <a:avLst/>
          </a:prstGeom>
          <a:noFill/>
          <a:ln w="19050">
            <a:solidFill>
              <a:srgbClr val="0070C0"/>
            </a:solidFill>
          </a:ln>
        </p:spPr>
        <p:txBody>
          <a:bodyPr wrap="square" rtlCol="0">
            <a:spAutoFit/>
          </a:bodyPr>
          <a:lstStyle/>
          <a:p>
            <a:endParaRPr lang="en-US" altLang="zh-CN"/>
          </a:p>
          <a:p>
            <a:pPr marL="285750" indent="-285750" algn="just">
              <a:lnSpc>
                <a:spcPct val="150000"/>
              </a:lnSpc>
              <a:buFont typeface="Wingdings" panose="05000000000000000000" pitchFamily="2" charset="2"/>
              <a:buChar char="Ø"/>
            </a:pPr>
            <a:r>
              <a:rPr lang="zh-CN" altLang="en-US" b="1"/>
              <a:t>白线</a:t>
            </a:r>
            <a:r>
              <a:rPr lang="zh-CN" altLang="en-US"/>
              <a:t>和</a:t>
            </a:r>
            <a:r>
              <a:rPr lang="zh-CN" altLang="en-US" b="1"/>
              <a:t>橙线</a:t>
            </a:r>
            <a:r>
              <a:rPr lang="zh-CN" altLang="en-US"/>
              <a:t>分别代表</a:t>
            </a:r>
            <a:r>
              <a:rPr lang="zh-CN" altLang="en-US" b="1"/>
              <a:t>大拇指驱动腱绳</a:t>
            </a:r>
            <a:r>
              <a:rPr lang="zh-CN" altLang="en-US"/>
              <a:t>和</a:t>
            </a:r>
            <a:r>
              <a:rPr lang="zh-CN" altLang="en-US" b="1"/>
              <a:t>手腕驱动腱绳</a:t>
            </a:r>
            <a:r>
              <a:rPr lang="zh-CN" altLang="en-US"/>
              <a:t>。</a:t>
            </a:r>
            <a:endParaRPr lang="en-US" altLang="zh-CN"/>
          </a:p>
          <a:p>
            <a:pPr marL="285750" indent="-285750" algn="just">
              <a:lnSpc>
                <a:spcPct val="150000"/>
              </a:lnSpc>
              <a:buFont typeface="Wingdings" panose="05000000000000000000" pitchFamily="2" charset="2"/>
              <a:buChar char="Ø"/>
            </a:pPr>
            <a:r>
              <a:rPr lang="zh-CN" altLang="en-US"/>
              <a:t>舵机的</a:t>
            </a:r>
            <a:r>
              <a:rPr lang="zh-CN" altLang="en-US" b="1"/>
              <a:t>输出轴向内</a:t>
            </a:r>
            <a:r>
              <a:rPr lang="zh-CN" altLang="en-US"/>
              <a:t>，集成度高。</a:t>
            </a:r>
            <a:endParaRPr lang="en-US" altLang="zh-CN"/>
          </a:p>
          <a:p>
            <a:pPr marL="285750" indent="-285750" algn="just">
              <a:lnSpc>
                <a:spcPct val="150000"/>
              </a:lnSpc>
              <a:buFont typeface="Wingdings" panose="05000000000000000000" pitchFamily="2" charset="2"/>
              <a:buChar char="Ø"/>
            </a:pPr>
            <a:r>
              <a:rPr lang="zh-CN" altLang="en-US"/>
              <a:t>四个舵机（黑色）用于控制</a:t>
            </a:r>
            <a:r>
              <a:rPr lang="zh-CN" altLang="en-US" b="1"/>
              <a:t>大拇指四个自由度</a:t>
            </a:r>
            <a:r>
              <a:rPr lang="zh-CN" altLang="en-US"/>
              <a:t>。两个舵机（白色）用于控制</a:t>
            </a:r>
            <a:r>
              <a:rPr lang="zh-CN" altLang="en-US" b="1"/>
              <a:t>手腕两个自由度</a:t>
            </a:r>
            <a:r>
              <a:rPr lang="zh-CN" altLang="en-US"/>
              <a:t>。</a:t>
            </a:r>
            <a:endParaRPr lang="en-US" altLang="zh-CN"/>
          </a:p>
        </p:txBody>
      </p:sp>
      <p:sp>
        <p:nvSpPr>
          <p:cNvPr id="36" name="文本框 35">
            <a:extLst>
              <a:ext uri="{FF2B5EF4-FFF2-40B4-BE49-F238E27FC236}">
                <a16:creationId xmlns:a16="http://schemas.microsoft.com/office/drawing/2014/main" id="{85DFF062-AC0E-1585-3C1F-7BB643689693}"/>
              </a:ext>
            </a:extLst>
          </p:cNvPr>
          <p:cNvSpPr txBox="1"/>
          <p:nvPr/>
        </p:nvSpPr>
        <p:spPr>
          <a:xfrm>
            <a:off x="7824192" y="3789040"/>
            <a:ext cx="2520280"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拇指与手腕驱动模块</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cxnSp>
        <p:nvCxnSpPr>
          <p:cNvPr id="37" name="直接箭头连接符 36">
            <a:extLst>
              <a:ext uri="{FF2B5EF4-FFF2-40B4-BE49-F238E27FC236}">
                <a16:creationId xmlns:a16="http://schemas.microsoft.com/office/drawing/2014/main" id="{BA498652-DD36-874D-C742-8E7278863F5D}"/>
              </a:ext>
            </a:extLst>
          </p:cNvPr>
          <p:cNvCxnSpPr>
            <a:cxnSpLocks/>
            <a:stCxn id="34" idx="3"/>
            <a:endCxn id="35" idx="1"/>
          </p:cNvCxnSpPr>
          <p:nvPr/>
        </p:nvCxnSpPr>
        <p:spPr>
          <a:xfrm>
            <a:off x="6023992" y="4988852"/>
            <a:ext cx="864096" cy="26156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 name="灯片编号占位符 4">
            <a:extLst>
              <a:ext uri="{FF2B5EF4-FFF2-40B4-BE49-F238E27FC236}">
                <a16:creationId xmlns:a16="http://schemas.microsoft.com/office/drawing/2014/main" id="{AF08EA7A-1C5C-8A5F-72FE-F7DE9A166819}"/>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16</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593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灵巧手传感系统设计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敏感单元的选择</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2.3</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a:extLst>
              <a:ext uri="{FF2B5EF4-FFF2-40B4-BE49-F238E27FC236}">
                <a16:creationId xmlns:a16="http://schemas.microsoft.com/office/drawing/2014/main" id="{45E68140-69F3-4FDC-276C-E5C12BA179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857" b="6141"/>
          <a:stretch/>
        </p:blipFill>
        <p:spPr bwMode="auto">
          <a:xfrm>
            <a:off x="767408" y="4057697"/>
            <a:ext cx="4693569" cy="2323631"/>
          </a:xfrm>
          <a:prstGeom prst="rect">
            <a:avLst/>
          </a:prstGeom>
          <a:noFill/>
          <a:ln>
            <a:noFill/>
          </a:ln>
          <a:extLst>
            <a:ext uri="{53640926-AAD7-44D8-BBD7-CCE9431645EC}">
              <a14:shadowObscured xmlns:a14="http://schemas.microsoft.com/office/drawing/2010/main"/>
            </a:ext>
          </a:extLst>
        </p:spPr>
      </p:pic>
      <p:pic>
        <p:nvPicPr>
          <p:cNvPr id="7" name="图片 6" descr="图表&#10;&#10;AI 生成的内容可能不正确。">
            <a:extLst>
              <a:ext uri="{FF2B5EF4-FFF2-40B4-BE49-F238E27FC236}">
                <a16:creationId xmlns:a16="http://schemas.microsoft.com/office/drawing/2014/main" id="{C6BE0B97-0334-8B0D-8233-6949F579DAA5}"/>
              </a:ext>
            </a:extLst>
          </p:cNvPr>
          <p:cNvPicPr>
            <a:picLocks noChangeAspect="1"/>
          </p:cNvPicPr>
          <p:nvPr/>
        </p:nvPicPr>
        <p:blipFill>
          <a:blip r:embed="rId4">
            <a:extLst>
              <a:ext uri="{28A0092B-C50C-407E-A947-70E740481C1C}">
                <a14:useLocalDpi xmlns:a14="http://schemas.microsoft.com/office/drawing/2010/main" val="0"/>
              </a:ext>
            </a:extLst>
          </a:blip>
          <a:srcRect l="47047" t="34250" r="4523" b="35301"/>
          <a:stretch/>
        </p:blipFill>
        <p:spPr>
          <a:xfrm>
            <a:off x="5951984" y="4031381"/>
            <a:ext cx="6237460" cy="2205931"/>
          </a:xfrm>
          <a:prstGeom prst="rect">
            <a:avLst/>
          </a:prstGeom>
        </p:spPr>
      </p:pic>
      <p:sp>
        <p:nvSpPr>
          <p:cNvPr id="9" name="文本框 8">
            <a:extLst>
              <a:ext uri="{FF2B5EF4-FFF2-40B4-BE49-F238E27FC236}">
                <a16:creationId xmlns:a16="http://schemas.microsoft.com/office/drawing/2014/main" id="{AF23B6B8-8817-89E7-2420-8A19394CCD1D}"/>
              </a:ext>
            </a:extLst>
          </p:cNvPr>
          <p:cNvSpPr txBox="1"/>
          <p:nvPr/>
        </p:nvSpPr>
        <p:spPr>
          <a:xfrm>
            <a:off x="607607" y="1177268"/>
            <a:ext cx="4994002" cy="2813399"/>
          </a:xfrm>
          <a:prstGeom prst="rect">
            <a:avLst/>
          </a:prstGeom>
          <a:noFill/>
          <a:ln w="19050">
            <a:solidFill>
              <a:srgbClr val="0070C0"/>
            </a:solidFill>
          </a:ln>
        </p:spPr>
        <p:txBody>
          <a:bodyPr wrap="square" rtlCol="0">
            <a:spAutoFit/>
          </a:bodyPr>
          <a:lstStyle/>
          <a:p>
            <a:endParaRPr lang="en-US" altLang="zh-CN"/>
          </a:p>
          <a:p>
            <a:pPr marL="342900" indent="-342900">
              <a:lnSpc>
                <a:spcPct val="150000"/>
              </a:lnSpc>
              <a:buFont typeface="Wingdings" panose="05000000000000000000" pitchFamily="2" charset="2"/>
              <a:buChar char="n"/>
            </a:pPr>
            <a:r>
              <a:rPr lang="zh-CN" altLang="en-US"/>
              <a:t>如图（</a:t>
            </a:r>
            <a:r>
              <a:rPr lang="en-US" altLang="zh-CN"/>
              <a:t>a</a:t>
            </a:r>
            <a:r>
              <a:rPr lang="zh-CN" altLang="en-US"/>
              <a:t>）所示，应变片由</a:t>
            </a:r>
            <a:r>
              <a:rPr lang="zh-CN" altLang="en-US" b="1"/>
              <a:t>金属丝敏感栅</a:t>
            </a:r>
            <a:r>
              <a:rPr lang="zh-CN" altLang="en-US"/>
              <a:t>和</a:t>
            </a:r>
            <a:r>
              <a:rPr lang="zh-CN" altLang="en-US" b="1"/>
              <a:t>传感终端</a:t>
            </a:r>
            <a:r>
              <a:rPr lang="zh-CN" altLang="en-US"/>
              <a:t>组成。</a:t>
            </a:r>
            <a:endParaRPr lang="en-US" altLang="zh-CN"/>
          </a:p>
          <a:p>
            <a:pPr marL="342900" indent="-342900">
              <a:lnSpc>
                <a:spcPct val="150000"/>
              </a:lnSpc>
              <a:buFont typeface="Wingdings" panose="05000000000000000000" pitchFamily="2" charset="2"/>
              <a:buChar char="n"/>
            </a:pPr>
            <a:r>
              <a:rPr lang="zh-CN" altLang="en-US"/>
              <a:t>利用</a:t>
            </a:r>
            <a:r>
              <a:rPr lang="zh-CN" altLang="en-US" b="1"/>
              <a:t>电阻应变效应</a:t>
            </a:r>
            <a:r>
              <a:rPr lang="zh-CN" altLang="en-US"/>
              <a:t>，通过金属丝应变电阻值的变化进行感知。</a:t>
            </a:r>
            <a:endParaRPr lang="en-US" altLang="zh-CN"/>
          </a:p>
          <a:p>
            <a:pPr marL="342900" indent="-342900">
              <a:lnSpc>
                <a:spcPct val="150000"/>
              </a:lnSpc>
              <a:buFont typeface="Wingdings" panose="05000000000000000000" pitchFamily="2" charset="2"/>
              <a:buChar char="n"/>
            </a:pPr>
            <a:r>
              <a:rPr lang="zh-CN" altLang="en-US"/>
              <a:t>应变片对静态力较为敏感，可以感知手部</a:t>
            </a:r>
            <a:r>
              <a:rPr lang="zh-CN" altLang="en-US" b="1"/>
              <a:t>受力和缓慢变化</a:t>
            </a:r>
            <a:r>
              <a:rPr lang="zh-CN" altLang="en-US"/>
              <a:t>的信号</a:t>
            </a:r>
          </a:p>
        </p:txBody>
      </p:sp>
      <p:sp>
        <p:nvSpPr>
          <p:cNvPr id="10" name="文本框 9">
            <a:extLst>
              <a:ext uri="{FF2B5EF4-FFF2-40B4-BE49-F238E27FC236}">
                <a16:creationId xmlns:a16="http://schemas.microsoft.com/office/drawing/2014/main" id="{7C2DB84F-41C7-16D6-FD22-A4C54B88DE0B}"/>
              </a:ext>
            </a:extLst>
          </p:cNvPr>
          <p:cNvSpPr txBox="1"/>
          <p:nvPr/>
        </p:nvSpPr>
        <p:spPr>
          <a:xfrm>
            <a:off x="1881628" y="908720"/>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应变片敏感单元</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B462E129-C4F4-0CD7-E9CD-B646B92DE3FF}"/>
              </a:ext>
            </a:extLst>
          </p:cNvPr>
          <p:cNvSpPr txBox="1"/>
          <p:nvPr/>
        </p:nvSpPr>
        <p:spPr>
          <a:xfrm>
            <a:off x="6312024" y="1177268"/>
            <a:ext cx="4994002" cy="2813399"/>
          </a:xfrm>
          <a:prstGeom prst="rect">
            <a:avLst/>
          </a:prstGeom>
          <a:noFill/>
          <a:ln w="19050">
            <a:solidFill>
              <a:srgbClr val="0070C0"/>
            </a:solidFill>
          </a:ln>
        </p:spPr>
        <p:txBody>
          <a:bodyPr wrap="square" rtlCol="0">
            <a:spAutoFit/>
          </a:bodyPr>
          <a:lstStyle/>
          <a:p>
            <a:endParaRPr lang="en-US" altLang="zh-CN"/>
          </a:p>
          <a:p>
            <a:pPr marL="285750" indent="-285750">
              <a:lnSpc>
                <a:spcPct val="150000"/>
              </a:lnSpc>
              <a:buFont typeface="Wingdings" panose="05000000000000000000" pitchFamily="2" charset="2"/>
              <a:buChar char="n"/>
            </a:pPr>
            <a:r>
              <a:rPr lang="zh-CN" altLang="en-US"/>
              <a:t>如图（</a:t>
            </a:r>
            <a:r>
              <a:rPr lang="en-US" altLang="zh-CN"/>
              <a:t>b</a:t>
            </a:r>
            <a:r>
              <a:rPr lang="zh-CN" altLang="en-US"/>
              <a:t>）所示，</a:t>
            </a:r>
            <a:r>
              <a:rPr lang="en-US" altLang="zh-CN"/>
              <a:t>PVDF</a:t>
            </a:r>
            <a:r>
              <a:rPr lang="zh-CN" altLang="en-US"/>
              <a:t>敏感单元由</a:t>
            </a:r>
            <a:r>
              <a:rPr lang="en-US" altLang="zh-CN" b="1"/>
              <a:t>PVDF</a:t>
            </a:r>
            <a:r>
              <a:rPr lang="zh-CN" altLang="en-US" b="1"/>
              <a:t>薄膜</a:t>
            </a:r>
            <a:r>
              <a:rPr lang="zh-CN" altLang="en-US"/>
              <a:t>、</a:t>
            </a:r>
            <a:r>
              <a:rPr lang="en-US" altLang="zh-CN" b="1"/>
              <a:t>PET</a:t>
            </a:r>
            <a:r>
              <a:rPr lang="zh-CN" altLang="en-US" b="1"/>
              <a:t>薄膜</a:t>
            </a:r>
            <a:r>
              <a:rPr lang="zh-CN" altLang="en-US"/>
              <a:t>、</a:t>
            </a:r>
            <a:r>
              <a:rPr lang="zh-CN" altLang="en-US" b="1"/>
              <a:t>铜箔</a:t>
            </a:r>
            <a:r>
              <a:rPr lang="zh-CN" altLang="en-US"/>
              <a:t>等组成。</a:t>
            </a:r>
            <a:endParaRPr lang="en-US" altLang="zh-CN"/>
          </a:p>
          <a:p>
            <a:pPr marL="285750" indent="-285750">
              <a:lnSpc>
                <a:spcPct val="150000"/>
              </a:lnSpc>
              <a:buFont typeface="Wingdings" panose="05000000000000000000" pitchFamily="2" charset="2"/>
              <a:buChar char="n"/>
            </a:pPr>
            <a:r>
              <a:rPr lang="zh-CN" altLang="en-US"/>
              <a:t>利用</a:t>
            </a:r>
            <a:r>
              <a:rPr lang="en-US" altLang="zh-CN"/>
              <a:t>PVDF</a:t>
            </a:r>
            <a:r>
              <a:rPr lang="zh-CN" altLang="en-US"/>
              <a:t>薄膜</a:t>
            </a:r>
            <a:r>
              <a:rPr lang="zh-CN" altLang="en-US" b="1"/>
              <a:t>压电效应</a:t>
            </a:r>
            <a:r>
              <a:rPr lang="zh-CN" altLang="en-US"/>
              <a:t>，通过</a:t>
            </a:r>
            <a:r>
              <a:rPr lang="en-US" altLang="zh-CN"/>
              <a:t>PVDF</a:t>
            </a:r>
            <a:r>
              <a:rPr lang="zh-CN" altLang="en-US"/>
              <a:t>薄膜两面电势差变化进行感知。</a:t>
            </a:r>
            <a:endParaRPr lang="en-US" altLang="zh-CN"/>
          </a:p>
          <a:p>
            <a:pPr marL="285750" indent="-285750">
              <a:lnSpc>
                <a:spcPct val="150000"/>
              </a:lnSpc>
              <a:buFont typeface="Wingdings" panose="05000000000000000000" pitchFamily="2" charset="2"/>
              <a:buChar char="n"/>
            </a:pPr>
            <a:r>
              <a:rPr lang="en-US" altLang="zh-CN"/>
              <a:t>PVDF</a:t>
            </a:r>
            <a:r>
              <a:rPr lang="zh-CN" altLang="en-US"/>
              <a:t>对动态力较为敏感，可以感知手部</a:t>
            </a:r>
            <a:r>
              <a:rPr lang="zh-CN" altLang="en-US" b="1"/>
              <a:t>运动和瞬态变化</a:t>
            </a:r>
            <a:r>
              <a:rPr lang="zh-CN" altLang="en-US"/>
              <a:t>的信号</a:t>
            </a:r>
          </a:p>
        </p:txBody>
      </p:sp>
      <p:sp>
        <p:nvSpPr>
          <p:cNvPr id="12" name="文本框 11">
            <a:extLst>
              <a:ext uri="{FF2B5EF4-FFF2-40B4-BE49-F238E27FC236}">
                <a16:creationId xmlns:a16="http://schemas.microsoft.com/office/drawing/2014/main" id="{8AF2CA62-B9DA-7D6F-77EA-4378185E8D56}"/>
              </a:ext>
            </a:extLst>
          </p:cNvPr>
          <p:cNvSpPr txBox="1"/>
          <p:nvPr/>
        </p:nvSpPr>
        <p:spPr>
          <a:xfrm>
            <a:off x="7541936" y="910758"/>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en-US" altLang="zh-CN" sz="2000" b="1">
                <a:solidFill>
                  <a:schemeClr val="bg1"/>
                </a:solidFill>
                <a:latin typeface="微软雅黑" panose="020B0503020204020204" pitchFamily="34" charset="-122"/>
                <a:ea typeface="微软雅黑" panose="020B0503020204020204" pitchFamily="34" charset="-122"/>
              </a:rPr>
              <a:t>PVDF</a:t>
            </a:r>
            <a:r>
              <a:rPr lang="zh-CN" altLang="en-US" sz="2000" b="1">
                <a:solidFill>
                  <a:schemeClr val="bg1"/>
                </a:solidFill>
                <a:latin typeface="微软雅黑" panose="020B0503020204020204" pitchFamily="34" charset="-122"/>
                <a:ea typeface="微软雅黑" panose="020B0503020204020204" pitchFamily="34" charset="-122"/>
              </a:rPr>
              <a:t>敏感单元</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956A702D-83C2-DBAB-208A-5DCCC66C33B6}"/>
              </a:ext>
            </a:extLst>
          </p:cNvPr>
          <p:cNvSpPr txBox="1"/>
          <p:nvPr/>
        </p:nvSpPr>
        <p:spPr>
          <a:xfrm>
            <a:off x="1847528" y="6413266"/>
            <a:ext cx="2376264"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应变片结构图</a:t>
            </a:r>
            <a:endParaRPr lang="zh-CN" altLang="en-US" sz="2000" baseline="30000">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EFFC2EC4-1025-0F2A-029D-A00B97A9985B}"/>
              </a:ext>
            </a:extLst>
          </p:cNvPr>
          <p:cNvSpPr txBox="1"/>
          <p:nvPr/>
        </p:nvSpPr>
        <p:spPr>
          <a:xfrm>
            <a:off x="7263302" y="6381328"/>
            <a:ext cx="3225186"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PVDF</a:t>
            </a:r>
            <a:r>
              <a:rPr lang="zh-CN" altLang="en-US" sz="2000">
                <a:latin typeface="宋体" panose="02010600030101010101" pitchFamily="2" charset="-122"/>
                <a:ea typeface="宋体" panose="02010600030101010101" pitchFamily="2" charset="-122"/>
              </a:rPr>
              <a:t>敏感单元结构图</a:t>
            </a:r>
            <a:endParaRPr lang="zh-CN" altLang="en-US" sz="2000" baseline="30000">
              <a:latin typeface="宋体" panose="02010600030101010101" pitchFamily="2" charset="-122"/>
              <a:ea typeface="宋体" panose="02010600030101010101" pitchFamily="2" charset="-122"/>
            </a:endParaRPr>
          </a:p>
        </p:txBody>
      </p:sp>
      <p:sp>
        <p:nvSpPr>
          <p:cNvPr id="5" name="灯片编号占位符 4">
            <a:extLst>
              <a:ext uri="{FF2B5EF4-FFF2-40B4-BE49-F238E27FC236}">
                <a16:creationId xmlns:a16="http://schemas.microsoft.com/office/drawing/2014/main" id="{2BD9DBF7-528A-A74C-2B62-A616FF2F565F}"/>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17</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9800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灵巧手传感系统设计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传感器布置与柔性皮肤制作</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2.3</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7" name="文本框 36">
            <a:extLst>
              <a:ext uri="{FF2B5EF4-FFF2-40B4-BE49-F238E27FC236}">
                <a16:creationId xmlns:a16="http://schemas.microsoft.com/office/drawing/2014/main" id="{D0A0854E-DDC5-1433-7E78-19C7507A4A67}"/>
              </a:ext>
            </a:extLst>
          </p:cNvPr>
          <p:cNvSpPr txBox="1"/>
          <p:nvPr/>
        </p:nvSpPr>
        <p:spPr>
          <a:xfrm>
            <a:off x="6528048" y="1177959"/>
            <a:ext cx="5112568" cy="1982402"/>
          </a:xfrm>
          <a:prstGeom prst="rect">
            <a:avLst/>
          </a:prstGeom>
          <a:noFill/>
          <a:ln w="19050">
            <a:solidFill>
              <a:srgbClr val="0070C0"/>
            </a:solidFill>
          </a:ln>
        </p:spPr>
        <p:txBody>
          <a:bodyPr wrap="square" rtlCol="0">
            <a:spAutoFit/>
          </a:bodyPr>
          <a:lstStyle/>
          <a:p>
            <a:endParaRPr lang="en-US" altLang="zh-CN"/>
          </a:p>
          <a:p>
            <a:pPr marL="342900" lvl="0" indent="-342900" algn="just">
              <a:lnSpc>
                <a:spcPct val="150000"/>
              </a:lnSpc>
              <a:buFont typeface="+mj-lt"/>
              <a:buAutoNum type="arabicPeriod"/>
            </a:pPr>
            <a:r>
              <a:rPr lang="zh-CN" altLang="zh-CN"/>
              <a:t>首先将</a:t>
            </a:r>
            <a:r>
              <a:rPr lang="en-US" altLang="zh-CN"/>
              <a:t>PVDF</a:t>
            </a:r>
            <a:r>
              <a:rPr lang="zh-CN" altLang="zh-CN"/>
              <a:t>和应变</a:t>
            </a:r>
            <a:r>
              <a:rPr lang="zh-CN" altLang="en-US"/>
              <a:t>片</a:t>
            </a:r>
            <a:r>
              <a:rPr lang="zh-CN" altLang="zh-CN"/>
              <a:t>粘贴在指尖</a:t>
            </a:r>
            <a:r>
              <a:rPr lang="zh-CN" altLang="en-US"/>
              <a:t>和指腹</a:t>
            </a:r>
            <a:r>
              <a:rPr lang="zh-CN" altLang="zh-CN"/>
              <a:t>上。</a:t>
            </a:r>
          </a:p>
          <a:p>
            <a:pPr marL="342900" indent="-342900" algn="just">
              <a:lnSpc>
                <a:spcPct val="150000"/>
              </a:lnSpc>
              <a:buFont typeface="+mj-lt"/>
              <a:buAutoNum type="arabicPeriod"/>
            </a:pPr>
            <a:r>
              <a:rPr lang="zh-CN" altLang="zh-CN"/>
              <a:t>将指尖传感器的引线引导至指腹关节背面。</a:t>
            </a:r>
            <a:endParaRPr lang="en-US" altLang="zh-CN"/>
          </a:p>
          <a:p>
            <a:pPr marL="342900" lvl="0" indent="-342900" algn="just">
              <a:lnSpc>
                <a:spcPct val="150000"/>
              </a:lnSpc>
              <a:buFont typeface="+mj-lt"/>
              <a:buAutoNum type="arabicPeriod"/>
            </a:pPr>
            <a:r>
              <a:rPr lang="zh-CN" altLang="zh-CN"/>
              <a:t>在指骨表面涂抹室温固化硅橡胶</a:t>
            </a:r>
            <a:r>
              <a:rPr lang="zh-CN" altLang="en-US"/>
              <a:t>。</a:t>
            </a:r>
            <a:endParaRPr lang="zh-CN" altLang="zh-CN"/>
          </a:p>
          <a:p>
            <a:pPr marL="342900" lvl="0" indent="-342900" algn="just">
              <a:lnSpc>
                <a:spcPct val="150000"/>
              </a:lnSpc>
              <a:buFont typeface="+mj-lt"/>
              <a:buAutoNum type="arabicPeriod"/>
            </a:pPr>
            <a:r>
              <a:rPr lang="zh-CN" altLang="zh-CN"/>
              <a:t>等待硅胶固化成型。</a:t>
            </a:r>
          </a:p>
        </p:txBody>
      </p:sp>
      <p:sp>
        <p:nvSpPr>
          <p:cNvPr id="38" name="文本框 37">
            <a:extLst>
              <a:ext uri="{FF2B5EF4-FFF2-40B4-BE49-F238E27FC236}">
                <a16:creationId xmlns:a16="http://schemas.microsoft.com/office/drawing/2014/main" id="{73620B9D-7694-95E4-C85C-B87FEA9459BB}"/>
              </a:ext>
            </a:extLst>
          </p:cNvPr>
          <p:cNvSpPr txBox="1"/>
          <p:nvPr/>
        </p:nvSpPr>
        <p:spPr>
          <a:xfrm>
            <a:off x="8400256" y="977904"/>
            <a:ext cx="1296144"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制作步骤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44" name="图片 43">
            <a:extLst>
              <a:ext uri="{FF2B5EF4-FFF2-40B4-BE49-F238E27FC236}">
                <a16:creationId xmlns:a16="http://schemas.microsoft.com/office/drawing/2014/main" id="{019F129C-594B-100A-3221-219512D9612E}"/>
              </a:ext>
            </a:extLst>
          </p:cNvPr>
          <p:cNvPicPr>
            <a:picLocks noChangeAspect="1"/>
          </p:cNvPicPr>
          <p:nvPr/>
        </p:nvPicPr>
        <p:blipFill>
          <a:blip r:embed="rId3"/>
          <a:srcRect r="11108"/>
          <a:stretch/>
        </p:blipFill>
        <p:spPr>
          <a:xfrm>
            <a:off x="634882" y="4077072"/>
            <a:ext cx="5101078" cy="2322515"/>
          </a:xfrm>
          <a:prstGeom prst="rect">
            <a:avLst/>
          </a:prstGeom>
        </p:spPr>
      </p:pic>
      <p:pic>
        <p:nvPicPr>
          <p:cNvPr id="46" name="图片 45">
            <a:extLst>
              <a:ext uri="{FF2B5EF4-FFF2-40B4-BE49-F238E27FC236}">
                <a16:creationId xmlns:a16="http://schemas.microsoft.com/office/drawing/2014/main" id="{0C9DCE82-0CD1-B292-2C97-633424D92508}"/>
              </a:ext>
            </a:extLst>
          </p:cNvPr>
          <p:cNvPicPr>
            <a:picLocks noChangeAspect="1"/>
          </p:cNvPicPr>
          <p:nvPr/>
        </p:nvPicPr>
        <p:blipFill>
          <a:blip r:embed="rId4"/>
          <a:srcRect l="1445" r="3340"/>
          <a:stretch/>
        </p:blipFill>
        <p:spPr>
          <a:xfrm>
            <a:off x="634882" y="1277806"/>
            <a:ext cx="5001666" cy="2322515"/>
          </a:xfrm>
          <a:prstGeom prst="rect">
            <a:avLst/>
          </a:prstGeom>
        </p:spPr>
      </p:pic>
      <p:sp>
        <p:nvSpPr>
          <p:cNvPr id="47" name="文本框 46">
            <a:extLst>
              <a:ext uri="{FF2B5EF4-FFF2-40B4-BE49-F238E27FC236}">
                <a16:creationId xmlns:a16="http://schemas.microsoft.com/office/drawing/2014/main" id="{9141233D-4E4B-3289-3AB6-5845CE869D2C}"/>
              </a:ext>
            </a:extLst>
          </p:cNvPr>
          <p:cNvSpPr txBox="1"/>
          <p:nvPr/>
        </p:nvSpPr>
        <p:spPr>
          <a:xfrm>
            <a:off x="1847528" y="3576319"/>
            <a:ext cx="2376264"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传感器布置图</a:t>
            </a:r>
            <a:endParaRPr lang="zh-CN" altLang="en-US" sz="2000" baseline="30000">
              <a:latin typeface="宋体" panose="02010600030101010101" pitchFamily="2" charset="-122"/>
              <a:ea typeface="宋体" panose="02010600030101010101" pitchFamily="2" charset="-122"/>
            </a:endParaRPr>
          </a:p>
        </p:txBody>
      </p:sp>
      <p:sp>
        <p:nvSpPr>
          <p:cNvPr id="48" name="文本框 47">
            <a:extLst>
              <a:ext uri="{FF2B5EF4-FFF2-40B4-BE49-F238E27FC236}">
                <a16:creationId xmlns:a16="http://schemas.microsoft.com/office/drawing/2014/main" id="{267B29A7-3C41-84B5-46AB-16FF7A57A957}"/>
              </a:ext>
            </a:extLst>
          </p:cNvPr>
          <p:cNvSpPr txBox="1"/>
          <p:nvPr/>
        </p:nvSpPr>
        <p:spPr>
          <a:xfrm>
            <a:off x="1767563" y="6413266"/>
            <a:ext cx="2736304"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柔性皮肤制作图</a:t>
            </a:r>
            <a:endParaRPr lang="zh-CN" altLang="en-US" sz="2000" baseline="30000">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34287DBD-3632-E0A4-911D-5CFB7DD38AC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420" t="22113" r="23570" b="27972"/>
          <a:stretch/>
        </p:blipFill>
        <p:spPr bwMode="auto">
          <a:xfrm rot="16200000">
            <a:off x="7501546" y="2994276"/>
            <a:ext cx="3154084" cy="3683896"/>
          </a:xfrm>
          <a:prstGeom prst="rect">
            <a:avLst/>
          </a:prstGeom>
          <a:noFill/>
          <a:ln>
            <a:noFill/>
          </a:ln>
          <a:extLst>
            <a:ext uri="{53640926-AAD7-44D8-BBD7-CCE9431645EC}">
              <a14:shadowObscured xmlns:a14="http://schemas.microsoft.com/office/drawing/2010/main"/>
            </a:ext>
          </a:extLst>
        </p:spPr>
      </p:pic>
      <p:sp>
        <p:nvSpPr>
          <p:cNvPr id="5" name="文本框 4">
            <a:extLst>
              <a:ext uri="{FF2B5EF4-FFF2-40B4-BE49-F238E27FC236}">
                <a16:creationId xmlns:a16="http://schemas.microsoft.com/office/drawing/2014/main" id="{D001CBF3-6D7E-48E5-0FBC-C0C7D2F2247E}"/>
              </a:ext>
            </a:extLst>
          </p:cNvPr>
          <p:cNvSpPr txBox="1"/>
          <p:nvPr/>
        </p:nvSpPr>
        <p:spPr>
          <a:xfrm>
            <a:off x="7536160" y="6418252"/>
            <a:ext cx="2960285"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c</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五指柔性皮肤</a:t>
            </a:r>
            <a:endParaRPr lang="zh-CN" altLang="en-US" sz="2000" baseline="30000">
              <a:latin typeface="宋体" panose="02010600030101010101" pitchFamily="2" charset="-122"/>
              <a:ea typeface="宋体" panose="02010600030101010101" pitchFamily="2" charset="-122"/>
            </a:endParaRPr>
          </a:p>
        </p:txBody>
      </p:sp>
      <p:sp>
        <p:nvSpPr>
          <p:cNvPr id="6" name="灯片编号占位符 4">
            <a:extLst>
              <a:ext uri="{FF2B5EF4-FFF2-40B4-BE49-F238E27FC236}">
                <a16:creationId xmlns:a16="http://schemas.microsoft.com/office/drawing/2014/main" id="{B664F88A-F9E7-9D0A-7DF8-6BF06BCABC39}"/>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18</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0897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灵巧手控制系统设计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驱动器的选择</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2.4</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文本框 11">
            <a:extLst>
              <a:ext uri="{FF2B5EF4-FFF2-40B4-BE49-F238E27FC236}">
                <a16:creationId xmlns:a16="http://schemas.microsoft.com/office/drawing/2014/main" id="{6738C7FE-18FF-F4C4-B7A3-A2DFE15B7DB9}"/>
              </a:ext>
            </a:extLst>
          </p:cNvPr>
          <p:cNvSpPr txBox="1"/>
          <p:nvPr/>
        </p:nvSpPr>
        <p:spPr>
          <a:xfrm>
            <a:off x="335361" y="1177268"/>
            <a:ext cx="5544616" cy="2813399"/>
          </a:xfrm>
          <a:prstGeom prst="rect">
            <a:avLst/>
          </a:prstGeom>
          <a:noFill/>
          <a:ln w="19050">
            <a:solidFill>
              <a:srgbClr val="0070C0"/>
            </a:solidFill>
          </a:ln>
        </p:spPr>
        <p:txBody>
          <a:bodyPr wrap="square" rtlCol="0">
            <a:spAutoFit/>
          </a:bodyPr>
          <a:lstStyle/>
          <a:p>
            <a:pPr marL="342900" indent="-342900">
              <a:buFont typeface="Wingdings" panose="05000000000000000000" pitchFamily="2" charset="2"/>
              <a:buChar char="l"/>
            </a:pPr>
            <a:endParaRPr lang="en-US" altLang="zh-CN"/>
          </a:p>
          <a:p>
            <a:pPr marL="342900" indent="-342900">
              <a:lnSpc>
                <a:spcPct val="150000"/>
              </a:lnSpc>
              <a:buFont typeface="Wingdings" panose="05000000000000000000" pitchFamily="2" charset="2"/>
              <a:buChar char="Ø"/>
            </a:pPr>
            <a:r>
              <a:rPr lang="zh-CN" altLang="en-US"/>
              <a:t>结构简单：如图（</a:t>
            </a:r>
            <a:r>
              <a:rPr lang="en-US" altLang="zh-CN"/>
              <a:t>a</a:t>
            </a:r>
            <a:r>
              <a:rPr lang="zh-CN" altLang="en-US"/>
              <a:t>）所示，</a:t>
            </a:r>
            <a:r>
              <a:rPr lang="en-US" altLang="zh-CN"/>
              <a:t>PWM</a:t>
            </a:r>
            <a:r>
              <a:rPr lang="zh-CN" altLang="en-US"/>
              <a:t>舵机仅由外壳、控制电路、齿轮组组成。</a:t>
            </a:r>
            <a:endParaRPr lang="en-US" altLang="zh-CN"/>
          </a:p>
          <a:p>
            <a:pPr marL="342900" indent="-342900">
              <a:lnSpc>
                <a:spcPct val="150000"/>
              </a:lnSpc>
              <a:buFont typeface="Wingdings" panose="05000000000000000000" pitchFamily="2" charset="2"/>
              <a:buChar char="Ø"/>
            </a:pPr>
            <a:r>
              <a:rPr lang="zh-CN" altLang="en-US"/>
              <a:t>质量轻便：内置结构较少，</a:t>
            </a:r>
            <a:r>
              <a:rPr lang="zh-CN" altLang="en-US" b="1"/>
              <a:t>质量轻</a:t>
            </a:r>
            <a:r>
              <a:rPr lang="zh-CN" altLang="en-US"/>
              <a:t>，</a:t>
            </a:r>
            <a:r>
              <a:rPr lang="zh-CN" altLang="en-US" b="1"/>
              <a:t>体积小</a:t>
            </a:r>
            <a:r>
              <a:rPr lang="zh-CN" altLang="en-US"/>
              <a:t>。</a:t>
            </a:r>
            <a:endParaRPr lang="en-US" altLang="zh-CN"/>
          </a:p>
          <a:p>
            <a:pPr marL="342900" indent="-342900">
              <a:lnSpc>
                <a:spcPct val="150000"/>
              </a:lnSpc>
              <a:buFont typeface="Wingdings" panose="05000000000000000000" pitchFamily="2" charset="2"/>
              <a:buChar char="Ø"/>
            </a:pPr>
            <a:r>
              <a:rPr lang="zh-CN" altLang="en-US"/>
              <a:t>性价比高：成本低，角度控制较为精准。</a:t>
            </a:r>
            <a:endParaRPr lang="en-US" altLang="zh-CN"/>
          </a:p>
          <a:p>
            <a:pPr indent="457200">
              <a:lnSpc>
                <a:spcPct val="150000"/>
              </a:lnSpc>
            </a:pPr>
            <a:r>
              <a:rPr lang="zh-CN" altLang="en-US"/>
              <a:t>综上优点，</a:t>
            </a:r>
            <a:r>
              <a:rPr lang="en-US" altLang="zh-CN"/>
              <a:t>PWM</a:t>
            </a:r>
            <a:r>
              <a:rPr lang="zh-CN" altLang="en-US"/>
              <a:t>舵机适用于</a:t>
            </a:r>
            <a:r>
              <a:rPr lang="zh-CN" altLang="en-US" b="1"/>
              <a:t>活动幅度较小、驱动力要求较低</a:t>
            </a:r>
            <a:r>
              <a:rPr lang="zh-CN" altLang="en-US"/>
              <a:t>的</a:t>
            </a:r>
            <a:r>
              <a:rPr lang="zh-CN" altLang="en-US" b="1"/>
              <a:t>手指活动自由度</a:t>
            </a:r>
            <a:r>
              <a:rPr lang="zh-CN" altLang="en-US"/>
              <a:t>的控制。</a:t>
            </a:r>
            <a:endParaRPr lang="en-US" altLang="zh-CN"/>
          </a:p>
        </p:txBody>
      </p:sp>
      <p:sp>
        <p:nvSpPr>
          <p:cNvPr id="13" name="文本框 12">
            <a:extLst>
              <a:ext uri="{FF2B5EF4-FFF2-40B4-BE49-F238E27FC236}">
                <a16:creationId xmlns:a16="http://schemas.microsoft.com/office/drawing/2014/main" id="{00EFF541-81A8-43BA-180E-52A88BA3CB39}"/>
              </a:ext>
            </a:extLst>
          </p:cNvPr>
          <p:cNvSpPr txBox="1"/>
          <p:nvPr/>
        </p:nvSpPr>
        <p:spPr>
          <a:xfrm>
            <a:off x="1881628" y="908720"/>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en-US" altLang="zh-CN" sz="2000" b="1">
                <a:solidFill>
                  <a:schemeClr val="bg1"/>
                </a:solidFill>
                <a:latin typeface="微软雅黑" panose="020B0503020204020204" pitchFamily="34" charset="-122"/>
                <a:ea typeface="微软雅黑" panose="020B0503020204020204" pitchFamily="34" charset="-122"/>
              </a:rPr>
              <a:t>PWM</a:t>
            </a:r>
            <a:r>
              <a:rPr lang="zh-CN" altLang="en-US" sz="2000" b="1">
                <a:solidFill>
                  <a:schemeClr val="bg1"/>
                </a:solidFill>
                <a:latin typeface="微软雅黑" panose="020B0503020204020204" pitchFamily="34" charset="-122"/>
                <a:ea typeface="微软雅黑" panose="020B0503020204020204" pitchFamily="34" charset="-122"/>
              </a:rPr>
              <a:t>舵机</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0C84D49B-9987-C093-E7F2-1707C06452C0}"/>
              </a:ext>
            </a:extLst>
          </p:cNvPr>
          <p:cNvSpPr txBox="1"/>
          <p:nvPr/>
        </p:nvSpPr>
        <p:spPr>
          <a:xfrm>
            <a:off x="6312024" y="1177268"/>
            <a:ext cx="4994002" cy="2813399"/>
          </a:xfrm>
          <a:prstGeom prst="rect">
            <a:avLst/>
          </a:prstGeom>
          <a:noFill/>
          <a:ln w="19050">
            <a:solidFill>
              <a:srgbClr val="0070C0"/>
            </a:solidFill>
          </a:ln>
        </p:spPr>
        <p:txBody>
          <a:bodyPr wrap="square" rtlCol="0">
            <a:spAutoFit/>
          </a:bodyPr>
          <a:lstStyle/>
          <a:p>
            <a:endParaRPr lang="en-US" altLang="zh-CN"/>
          </a:p>
          <a:p>
            <a:pPr marL="285750" indent="-285750">
              <a:lnSpc>
                <a:spcPct val="150000"/>
              </a:lnSpc>
              <a:buFont typeface="Wingdings" panose="05000000000000000000" pitchFamily="2" charset="2"/>
              <a:buChar char="Ø"/>
            </a:pPr>
            <a:r>
              <a:rPr lang="zh-CN" altLang="en-US"/>
              <a:t>性能更强：内部</a:t>
            </a:r>
            <a:r>
              <a:rPr lang="zh-CN" altLang="en-US" b="1"/>
              <a:t>集成度更高</a:t>
            </a:r>
            <a:r>
              <a:rPr lang="zh-CN" altLang="en-US"/>
              <a:t>，转动角度更大，反馈能力更强，但成本较高。</a:t>
            </a:r>
            <a:endParaRPr lang="en-US" altLang="zh-CN"/>
          </a:p>
          <a:p>
            <a:pPr marL="285750" indent="-285750">
              <a:lnSpc>
                <a:spcPct val="150000"/>
              </a:lnSpc>
              <a:buFont typeface="Wingdings" panose="05000000000000000000" pitchFamily="2" charset="2"/>
              <a:buChar char="Ø"/>
            </a:pPr>
            <a:r>
              <a:rPr lang="zh-CN" altLang="en-US"/>
              <a:t>布线简洁：串行总线，多个舵机单线控制。</a:t>
            </a:r>
            <a:endParaRPr lang="en-US" altLang="zh-CN"/>
          </a:p>
          <a:p>
            <a:pPr marL="285750" indent="-285750">
              <a:lnSpc>
                <a:spcPct val="150000"/>
              </a:lnSpc>
              <a:buFont typeface="Wingdings" panose="05000000000000000000" pitchFamily="2" charset="2"/>
              <a:buChar char="Ø"/>
            </a:pPr>
            <a:r>
              <a:rPr lang="zh-CN" altLang="en-US"/>
              <a:t>输出力大：具有</a:t>
            </a:r>
            <a:r>
              <a:rPr lang="zh-CN" altLang="en-US" b="1"/>
              <a:t>更强的输出能力</a:t>
            </a:r>
            <a:r>
              <a:rPr lang="zh-CN" altLang="en-US"/>
              <a:t>。</a:t>
            </a:r>
            <a:endParaRPr lang="en-US" altLang="zh-CN"/>
          </a:p>
          <a:p>
            <a:pPr indent="457200">
              <a:lnSpc>
                <a:spcPct val="150000"/>
              </a:lnSpc>
            </a:pPr>
            <a:r>
              <a:rPr lang="zh-CN" altLang="en-US"/>
              <a:t>综上优点，总线舵机适用于</a:t>
            </a:r>
            <a:r>
              <a:rPr lang="zh-CN" altLang="en-US" b="1"/>
              <a:t>活动幅度较大、驱动力要求较高</a:t>
            </a:r>
            <a:r>
              <a:rPr lang="zh-CN" altLang="en-US"/>
              <a:t>的</a:t>
            </a:r>
            <a:r>
              <a:rPr lang="zh-CN" altLang="en-US" b="1"/>
              <a:t>手腕活动自由度</a:t>
            </a:r>
            <a:r>
              <a:rPr lang="zh-CN" altLang="en-US"/>
              <a:t>的控制。</a:t>
            </a:r>
            <a:endParaRPr lang="en-US" altLang="zh-CN"/>
          </a:p>
        </p:txBody>
      </p:sp>
      <p:sp>
        <p:nvSpPr>
          <p:cNvPr id="15" name="文本框 14">
            <a:extLst>
              <a:ext uri="{FF2B5EF4-FFF2-40B4-BE49-F238E27FC236}">
                <a16:creationId xmlns:a16="http://schemas.microsoft.com/office/drawing/2014/main" id="{47059FA5-5EF3-FC5A-90B2-33048A3B02D5}"/>
              </a:ext>
            </a:extLst>
          </p:cNvPr>
          <p:cNvSpPr txBox="1"/>
          <p:nvPr/>
        </p:nvSpPr>
        <p:spPr>
          <a:xfrm>
            <a:off x="7541936" y="910758"/>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总线舵机</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93C495A9-DBBD-8EA7-4350-A9EDC65461C1}"/>
              </a:ext>
            </a:extLst>
          </p:cNvPr>
          <p:cNvSpPr txBox="1"/>
          <p:nvPr/>
        </p:nvSpPr>
        <p:spPr>
          <a:xfrm>
            <a:off x="1492181" y="6384169"/>
            <a:ext cx="3081171"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PWM</a:t>
            </a:r>
            <a:r>
              <a:rPr lang="zh-CN" altLang="en-US" sz="2000">
                <a:latin typeface="宋体" panose="02010600030101010101" pitchFamily="2" charset="-122"/>
                <a:ea typeface="宋体" panose="02010600030101010101" pitchFamily="2" charset="-122"/>
              </a:rPr>
              <a:t>舵机结构示意图</a:t>
            </a:r>
            <a:endParaRPr lang="zh-CN" altLang="en-US" sz="2000" baseline="3000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AB8A72C6-5BF1-D5D4-DFFF-6564D763D6F9}"/>
              </a:ext>
            </a:extLst>
          </p:cNvPr>
          <p:cNvSpPr txBox="1"/>
          <p:nvPr/>
        </p:nvSpPr>
        <p:spPr>
          <a:xfrm>
            <a:off x="7263302" y="6381328"/>
            <a:ext cx="3225186"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总线舵机控制流程</a:t>
            </a:r>
            <a:endParaRPr lang="zh-CN" altLang="en-US" sz="2000" baseline="30000">
              <a:latin typeface="宋体" panose="02010600030101010101" pitchFamily="2" charset="-122"/>
              <a:ea typeface="宋体" panose="02010600030101010101" pitchFamily="2" charset="-122"/>
            </a:endParaRPr>
          </a:p>
        </p:txBody>
      </p:sp>
      <p:pic>
        <p:nvPicPr>
          <p:cNvPr id="21" name="图片 20" descr="图示&#10;&#10;AI 生成的内容可能不正确。">
            <a:extLst>
              <a:ext uri="{FF2B5EF4-FFF2-40B4-BE49-F238E27FC236}">
                <a16:creationId xmlns:a16="http://schemas.microsoft.com/office/drawing/2014/main" id="{5DAD4CF4-D868-0669-46AC-C012D86AF2EC}"/>
              </a:ext>
            </a:extLst>
          </p:cNvPr>
          <p:cNvPicPr>
            <a:picLocks noChangeAspect="1"/>
          </p:cNvPicPr>
          <p:nvPr/>
        </p:nvPicPr>
        <p:blipFill>
          <a:blip r:embed="rId3">
            <a:extLst>
              <a:ext uri="{28A0092B-C50C-407E-A947-70E740481C1C}">
                <a14:useLocalDpi xmlns:a14="http://schemas.microsoft.com/office/drawing/2010/main" val="0"/>
              </a:ext>
            </a:extLst>
          </a:blip>
          <a:srcRect l="2050" t="13110" r="4830" b="17325"/>
          <a:stretch/>
        </p:blipFill>
        <p:spPr>
          <a:xfrm>
            <a:off x="760178" y="4034627"/>
            <a:ext cx="4840321" cy="2384039"/>
          </a:xfrm>
          <a:prstGeom prst="rect">
            <a:avLst/>
          </a:prstGeom>
        </p:spPr>
      </p:pic>
      <p:pic>
        <p:nvPicPr>
          <p:cNvPr id="24" name="图片 23" descr="图示, 示意图&#10;&#10;AI 生成的内容可能不正确。">
            <a:extLst>
              <a:ext uri="{FF2B5EF4-FFF2-40B4-BE49-F238E27FC236}">
                <a16:creationId xmlns:a16="http://schemas.microsoft.com/office/drawing/2014/main" id="{DF94C1D8-B2E3-2C03-B0A8-A5507E73FDF1}"/>
              </a:ext>
            </a:extLst>
          </p:cNvPr>
          <p:cNvPicPr>
            <a:picLocks noChangeAspect="1"/>
          </p:cNvPicPr>
          <p:nvPr/>
        </p:nvPicPr>
        <p:blipFill>
          <a:blip r:embed="rId4">
            <a:extLst>
              <a:ext uri="{28A0092B-C50C-407E-A947-70E740481C1C}">
                <a14:useLocalDpi xmlns:a14="http://schemas.microsoft.com/office/drawing/2010/main" val="0"/>
              </a:ext>
            </a:extLst>
          </a:blip>
          <a:srcRect t="4114" b="11289"/>
          <a:stretch/>
        </p:blipFill>
        <p:spPr>
          <a:xfrm>
            <a:off x="6647120" y="4026130"/>
            <a:ext cx="4323809" cy="2304256"/>
          </a:xfrm>
          <a:prstGeom prst="rect">
            <a:avLst/>
          </a:prstGeom>
        </p:spPr>
      </p:pic>
      <p:sp>
        <p:nvSpPr>
          <p:cNvPr id="2" name="灯片编号占位符 4">
            <a:extLst>
              <a:ext uri="{FF2B5EF4-FFF2-40B4-BE49-F238E27FC236}">
                <a16:creationId xmlns:a16="http://schemas.microsoft.com/office/drawing/2014/main" id="{960F46AB-2FEB-7B3C-C463-068A0192AC73}"/>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19</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8358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觅知网-不倒翁ID:189359941"/>
          <p:cNvGrpSpPr/>
          <p:nvPr/>
        </p:nvGrpSpPr>
        <p:grpSpPr>
          <a:xfrm>
            <a:off x="-178347" y="-186482"/>
            <a:ext cx="3810736" cy="6483102"/>
            <a:chOff x="695400" y="8111548"/>
            <a:chExt cx="3810736" cy="6483102"/>
          </a:xfrm>
          <a:solidFill>
            <a:srgbClr val="344778">
              <a:alpha val="5000"/>
            </a:srgbClr>
          </a:solidFill>
        </p:grpSpPr>
        <p:sp>
          <p:nvSpPr>
            <p:cNvPr id="113" name="觅知网-不倒翁ID:189359941"/>
            <p:cNvSpPr/>
            <p:nvPr/>
          </p:nvSpPr>
          <p:spPr bwMode="auto">
            <a:xfrm>
              <a:off x="3812011" y="13747819"/>
              <a:ext cx="694125" cy="465063"/>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4" name="觅知网-不倒翁ID:189359941"/>
            <p:cNvSpPr/>
            <p:nvPr/>
          </p:nvSpPr>
          <p:spPr bwMode="auto">
            <a:xfrm>
              <a:off x="3360830" y="13685350"/>
              <a:ext cx="631656" cy="492830"/>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5" name="觅知网-不倒翁ID:189359941"/>
            <p:cNvSpPr/>
            <p:nvPr/>
          </p:nvSpPr>
          <p:spPr bwMode="auto">
            <a:xfrm>
              <a:off x="2930473" y="13532643"/>
              <a:ext cx="562243" cy="555300"/>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6" name="觅知网-不倒翁ID:189359941"/>
            <p:cNvSpPr/>
            <p:nvPr/>
          </p:nvSpPr>
          <p:spPr bwMode="auto">
            <a:xfrm>
              <a:off x="2513998" y="13310524"/>
              <a:ext cx="492831" cy="624708"/>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7" name="觅知网-不倒翁ID:189359941"/>
            <p:cNvSpPr/>
            <p:nvPr/>
          </p:nvSpPr>
          <p:spPr bwMode="auto">
            <a:xfrm>
              <a:off x="2118352" y="13018993"/>
              <a:ext cx="437300" cy="694121"/>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8" name="觅知网-不倒翁ID:189359941"/>
            <p:cNvSpPr/>
            <p:nvPr/>
          </p:nvSpPr>
          <p:spPr bwMode="auto">
            <a:xfrm>
              <a:off x="1833759" y="12678873"/>
              <a:ext cx="347063" cy="735770"/>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9" name="觅知网-不倒翁ID:189359941"/>
            <p:cNvSpPr/>
            <p:nvPr/>
          </p:nvSpPr>
          <p:spPr bwMode="auto">
            <a:xfrm>
              <a:off x="1569991" y="12283223"/>
              <a:ext cx="347063" cy="770476"/>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0" name="觅知网-不倒翁ID:189359941"/>
            <p:cNvSpPr/>
            <p:nvPr/>
          </p:nvSpPr>
          <p:spPr bwMode="auto">
            <a:xfrm>
              <a:off x="1361753" y="11852871"/>
              <a:ext cx="360944" cy="770476"/>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1" name="觅知网-不倒翁ID:189359941"/>
            <p:cNvSpPr/>
            <p:nvPr/>
          </p:nvSpPr>
          <p:spPr bwMode="auto">
            <a:xfrm>
              <a:off x="1181283" y="11401685"/>
              <a:ext cx="402593" cy="770476"/>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2" name="觅知网-不倒翁ID:189359941"/>
            <p:cNvSpPr/>
            <p:nvPr/>
          </p:nvSpPr>
          <p:spPr bwMode="auto">
            <a:xfrm>
              <a:off x="1118814" y="10950508"/>
              <a:ext cx="381769" cy="735770"/>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3" name="觅知网-不倒翁ID:189359941"/>
            <p:cNvSpPr/>
            <p:nvPr/>
          </p:nvSpPr>
          <p:spPr bwMode="auto">
            <a:xfrm>
              <a:off x="1084103" y="10492388"/>
              <a:ext cx="402593" cy="701064"/>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4" name="觅知网-不倒翁ID:189359941"/>
            <p:cNvSpPr/>
            <p:nvPr/>
          </p:nvSpPr>
          <p:spPr bwMode="auto">
            <a:xfrm>
              <a:off x="1097989" y="10055089"/>
              <a:ext cx="472006" cy="645537"/>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5" name="觅知网-不倒翁ID:189359941"/>
            <p:cNvSpPr/>
            <p:nvPr/>
          </p:nvSpPr>
          <p:spPr bwMode="auto">
            <a:xfrm>
              <a:off x="3464953" y="14115706"/>
              <a:ext cx="1013420" cy="478944"/>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6" name="觅知网-不倒翁ID:189359941"/>
            <p:cNvSpPr/>
            <p:nvPr/>
          </p:nvSpPr>
          <p:spPr bwMode="auto">
            <a:xfrm>
              <a:off x="2965184" y="14039351"/>
              <a:ext cx="1013420" cy="472001"/>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7" name="觅知网-不倒翁ID:189359941"/>
            <p:cNvSpPr/>
            <p:nvPr/>
          </p:nvSpPr>
          <p:spPr bwMode="auto">
            <a:xfrm>
              <a:off x="2479296" y="13893587"/>
              <a:ext cx="999538" cy="478944"/>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8" name="觅知网-不倒翁ID:189359941"/>
            <p:cNvSpPr/>
            <p:nvPr/>
          </p:nvSpPr>
          <p:spPr bwMode="auto">
            <a:xfrm>
              <a:off x="2028115" y="13692288"/>
              <a:ext cx="964832" cy="444238"/>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9" name="觅知网-不倒翁ID:189359941"/>
            <p:cNvSpPr/>
            <p:nvPr/>
          </p:nvSpPr>
          <p:spPr bwMode="auto">
            <a:xfrm>
              <a:off x="1639403" y="13372994"/>
              <a:ext cx="895420" cy="423418"/>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0" name="觅知网-不倒翁ID:189359941"/>
            <p:cNvSpPr/>
            <p:nvPr/>
          </p:nvSpPr>
          <p:spPr bwMode="auto">
            <a:xfrm>
              <a:off x="1327051" y="12956519"/>
              <a:ext cx="798244" cy="506712"/>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1" name="觅知网-不倒翁ID:189359941"/>
            <p:cNvSpPr/>
            <p:nvPr/>
          </p:nvSpPr>
          <p:spPr bwMode="auto">
            <a:xfrm>
              <a:off x="1084103" y="12484517"/>
              <a:ext cx="701068" cy="617769"/>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2" name="觅知网-不倒翁ID:189359941"/>
            <p:cNvSpPr/>
            <p:nvPr/>
          </p:nvSpPr>
          <p:spPr bwMode="auto">
            <a:xfrm>
              <a:off x="917515" y="11991691"/>
              <a:ext cx="590006" cy="694121"/>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3" name="觅知网-不倒翁ID:189359941"/>
            <p:cNvSpPr/>
            <p:nvPr/>
          </p:nvSpPr>
          <p:spPr bwMode="auto">
            <a:xfrm>
              <a:off x="792571" y="11484984"/>
              <a:ext cx="506712" cy="742713"/>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4" name="觅知网-不倒翁ID:189359941"/>
            <p:cNvSpPr/>
            <p:nvPr/>
          </p:nvSpPr>
          <p:spPr bwMode="auto">
            <a:xfrm>
              <a:off x="723159" y="10978276"/>
              <a:ext cx="444238" cy="777419"/>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5" name="觅知网-不倒翁ID:189359941"/>
            <p:cNvSpPr/>
            <p:nvPr/>
          </p:nvSpPr>
          <p:spPr bwMode="auto">
            <a:xfrm>
              <a:off x="695400" y="10464625"/>
              <a:ext cx="458120" cy="798244"/>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6" name="觅知网-不倒翁ID:189359941"/>
            <p:cNvSpPr/>
            <p:nvPr/>
          </p:nvSpPr>
          <p:spPr bwMode="auto">
            <a:xfrm>
              <a:off x="743997" y="9957913"/>
              <a:ext cx="458120" cy="812125"/>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7" name="觅知网-不倒翁ID:189359941"/>
            <p:cNvSpPr/>
            <p:nvPr/>
          </p:nvSpPr>
          <p:spPr bwMode="auto">
            <a:xfrm>
              <a:off x="1410354" y="8451672"/>
              <a:ext cx="874595" cy="1478482"/>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8" name="觅知网-不倒翁ID:189359941"/>
            <p:cNvSpPr/>
            <p:nvPr/>
          </p:nvSpPr>
          <p:spPr bwMode="auto">
            <a:xfrm>
              <a:off x="1167410" y="8410023"/>
              <a:ext cx="916244" cy="1735303"/>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9" name="觅知网-不倒翁ID:189359941"/>
            <p:cNvSpPr/>
            <p:nvPr/>
          </p:nvSpPr>
          <p:spPr bwMode="auto">
            <a:xfrm>
              <a:off x="1070230" y="8111548"/>
              <a:ext cx="1055069" cy="1721422"/>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40" name="觅知网-不倒翁ID:189359941"/>
          <p:cNvGrpSpPr/>
          <p:nvPr/>
        </p:nvGrpSpPr>
        <p:grpSpPr>
          <a:xfrm>
            <a:off x="8538181" y="-186482"/>
            <a:ext cx="3885111" cy="6528617"/>
            <a:chOff x="5056479" y="8111548"/>
            <a:chExt cx="3885111" cy="6528617"/>
          </a:xfrm>
          <a:solidFill>
            <a:srgbClr val="344778">
              <a:alpha val="5000"/>
            </a:srgbClr>
          </a:solidFill>
        </p:grpSpPr>
        <p:sp>
          <p:nvSpPr>
            <p:cNvPr id="141" name="觅知网-不倒翁ID:189359941"/>
            <p:cNvSpPr/>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2" name="觅知网-不倒翁ID:189359941"/>
            <p:cNvSpPr/>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3" name="觅知网-不倒翁ID:189359941"/>
            <p:cNvSpPr/>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4" name="觅知网-不倒翁ID:189359941"/>
            <p:cNvSpPr/>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5" name="觅知网-不倒翁ID:189359941"/>
            <p:cNvSpPr/>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6" name="觅知网-不倒翁ID:189359941"/>
            <p:cNvSpPr/>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7" name="觅知网-不倒翁ID:189359941"/>
            <p:cNvSpPr/>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8" name="觅知网-不倒翁ID:189359941"/>
            <p:cNvSpPr/>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9" name="觅知网-不倒翁ID:189359941"/>
            <p:cNvSpPr/>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0" name="觅知网-不倒翁ID:189359941"/>
            <p:cNvSpPr/>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1" name="觅知网-不倒翁ID:189359941"/>
            <p:cNvSpPr/>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2" name="觅知网-不倒翁ID:189359941"/>
            <p:cNvSpPr/>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3" name="觅知网-不倒翁ID:189359941"/>
            <p:cNvSpPr/>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4" name="觅知网-不倒翁ID:189359941"/>
            <p:cNvSpPr/>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5" name="觅知网-不倒翁ID:189359941"/>
            <p:cNvSpPr/>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6" name="觅知网-不倒翁ID:189359941"/>
            <p:cNvSpPr/>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7" name="觅知网-不倒翁ID:189359941"/>
            <p:cNvSpPr/>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8" name="觅知网-不倒翁ID:189359941"/>
            <p:cNvSpPr/>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9" name="觅知网-不倒翁ID:189359941"/>
            <p:cNvSpPr/>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0" name="觅知网-不倒翁ID:189359941"/>
            <p:cNvSpPr/>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1" name="觅知网-不倒翁ID:189359941"/>
            <p:cNvSpPr/>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2" name="觅知网-不倒翁ID:189359941"/>
            <p:cNvSpPr/>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3" name="觅知网-不倒翁ID:189359941"/>
            <p:cNvSpPr/>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4" name="觅知网-不倒翁ID:189359941"/>
            <p:cNvSpPr/>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5" name="觅知网-不倒翁ID:189359941"/>
            <p:cNvSpPr/>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6" name="觅知网-不倒翁ID:189359941"/>
            <p:cNvSpPr/>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7" name="觅知网-不倒翁ID:189359941"/>
            <p:cNvSpPr/>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8" name="觅知网-不倒翁ID:189359941"/>
            <p:cNvSpPr>
              <a:spLocks noChangeArrowheads="1"/>
            </p:cNvSpPr>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sp>
        <p:nvSpPr>
          <p:cNvPr id="14" name="觅知网-不倒翁ID:189359941"/>
          <p:cNvSpPr/>
          <p:nvPr/>
        </p:nvSpPr>
        <p:spPr>
          <a:xfrm>
            <a:off x="1245983" y="44624"/>
            <a:ext cx="10003552" cy="6408515"/>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alpha val="93000"/>
            </a:schemeClr>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46" name="觅知网-不倒翁ID:189359941"/>
          <p:cNvSpPr>
            <a:spLocks noChangeArrowheads="1"/>
          </p:cNvSpPr>
          <p:nvPr>
            <p:custDataLst>
              <p:tags r:id="rId1"/>
            </p:custDataLst>
          </p:nvPr>
        </p:nvSpPr>
        <p:spPr bwMode="auto">
          <a:xfrm>
            <a:off x="1795337" y="1700808"/>
            <a:ext cx="2788495" cy="2796859"/>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83635" tIns="41818" rIns="83635" bIns="41818" numCol="1" anchor="t" anchorCtr="0" compatLnSpc="1"/>
          <a:lstStyle/>
          <a:p>
            <a:endParaRPr lang="zh-CN" altLang="en-US" sz="2195" dirty="0">
              <a:latin typeface="微软雅黑" pitchFamily="34" charset="-122"/>
              <a:ea typeface="微软雅黑" pitchFamily="34" charset="-122"/>
              <a:cs typeface="思源黑体 CN Regular" panose="020B0500000000000000" charset="-122"/>
            </a:endParaRPr>
          </a:p>
        </p:txBody>
      </p:sp>
      <p:sp>
        <p:nvSpPr>
          <p:cNvPr id="47" name="觅知网-不倒翁ID:189359941"/>
          <p:cNvSpPr>
            <a:spLocks noChangeArrowheads="1"/>
          </p:cNvSpPr>
          <p:nvPr>
            <p:custDataLst>
              <p:tags r:id="rId2"/>
            </p:custDataLst>
          </p:nvPr>
        </p:nvSpPr>
        <p:spPr bwMode="auto">
          <a:xfrm>
            <a:off x="1918294" y="1824134"/>
            <a:ext cx="2542579" cy="2550206"/>
          </a:xfrm>
          <a:prstGeom prst="ellipse">
            <a:avLst/>
          </a:prstGeom>
          <a:noFill/>
          <a:ln w="11621">
            <a:solidFill>
              <a:srgbClr val="F8F8F8"/>
            </a:solidFill>
            <a:prstDash val="dash"/>
          </a:ln>
          <a:effectLst/>
        </p:spPr>
        <p:txBody>
          <a:bodyPr vert="horz" wrap="square" lIns="83635" tIns="41818" rIns="83635" bIns="41818" numCol="1" anchor="t" anchorCtr="0" compatLnSpc="1"/>
          <a:lstStyle/>
          <a:p>
            <a:endParaRPr lang="zh-CN" altLang="en-US" sz="2195" dirty="0">
              <a:latin typeface="微软雅黑" pitchFamily="34" charset="-122"/>
              <a:ea typeface="微软雅黑" pitchFamily="34" charset="-122"/>
              <a:cs typeface="思源黑体 CN Regular" panose="020B0500000000000000" charset="-122"/>
            </a:endParaRPr>
          </a:p>
        </p:txBody>
      </p:sp>
      <p:sp>
        <p:nvSpPr>
          <p:cNvPr id="48" name="觅知网-不倒翁ID:189359941"/>
          <p:cNvSpPr txBox="1"/>
          <p:nvPr>
            <p:custDataLst>
              <p:tags r:id="rId3"/>
            </p:custDataLst>
          </p:nvPr>
        </p:nvSpPr>
        <p:spPr>
          <a:xfrm>
            <a:off x="2321113" y="2496656"/>
            <a:ext cx="1736943" cy="863620"/>
          </a:xfrm>
          <a:prstGeom prst="rect">
            <a:avLst/>
          </a:prstGeom>
          <a:noFill/>
          <a:effectLst/>
        </p:spPr>
        <p:txBody>
          <a:bodyPr wrap="square" lIns="111557" tIns="55778" rIns="111557" bIns="55778" rtlCol="0">
            <a:spAutoFit/>
          </a:bodyPr>
          <a:lstStyle/>
          <a:p>
            <a:pPr algn="dist"/>
            <a:r>
              <a:rPr lang="zh-CN" altLang="en-US" sz="4880" b="1" dirty="0">
                <a:solidFill>
                  <a:srgbClr val="F8F8F8"/>
                </a:solidFill>
                <a:latin typeface="+mj-ea"/>
                <a:ea typeface="+mj-ea"/>
                <a:cs typeface="思源黑体 CN Regular" panose="020B0500000000000000" charset="-122"/>
              </a:rPr>
              <a:t>目录</a:t>
            </a:r>
          </a:p>
        </p:txBody>
      </p:sp>
      <p:sp>
        <p:nvSpPr>
          <p:cNvPr id="49" name="觅知网-不倒翁ID:189359941"/>
          <p:cNvSpPr txBox="1"/>
          <p:nvPr>
            <p:custDataLst>
              <p:tags r:id="rId4"/>
            </p:custDataLst>
          </p:nvPr>
        </p:nvSpPr>
        <p:spPr>
          <a:xfrm>
            <a:off x="2397875" y="3258309"/>
            <a:ext cx="1660181" cy="375794"/>
          </a:xfrm>
          <a:prstGeom prst="rect">
            <a:avLst/>
          </a:prstGeom>
          <a:noFill/>
          <a:effectLst/>
        </p:spPr>
        <p:txBody>
          <a:bodyPr wrap="square" lIns="111557" tIns="55778" rIns="111557" bIns="55778" rtlCol="0">
            <a:spAutoFit/>
          </a:bodyPr>
          <a:lstStyle/>
          <a:p>
            <a:pPr algn="dist"/>
            <a:r>
              <a:rPr lang="en-US" altLang="zh-CN" sz="1710" dirty="0">
                <a:solidFill>
                  <a:srgbClr val="F8F8F8"/>
                </a:solidFill>
                <a:latin typeface="+mj-ea"/>
                <a:ea typeface="+mj-ea"/>
                <a:cs typeface="思源黑体 CN Regular" panose="020B0500000000000000" charset="-122"/>
              </a:rPr>
              <a:t>CONTENTS</a:t>
            </a:r>
            <a:endParaRPr lang="zh-CN" altLang="en-US" sz="1710" dirty="0">
              <a:solidFill>
                <a:srgbClr val="F8F8F8"/>
              </a:solidFill>
              <a:latin typeface="+mj-ea"/>
              <a:ea typeface="+mj-ea"/>
              <a:cs typeface="思源黑体 CN Regular" panose="020B0500000000000000" charset="-122"/>
            </a:endParaRPr>
          </a:p>
        </p:txBody>
      </p:sp>
      <p:sp>
        <p:nvSpPr>
          <p:cNvPr id="8" name="觅知网-不倒翁ID:189359941"/>
          <p:cNvSpPr/>
          <p:nvPr/>
        </p:nvSpPr>
        <p:spPr bwMode="auto">
          <a:xfrm>
            <a:off x="323" y="56825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ea"/>
              <a:sym typeface="+mn-lt"/>
            </a:endParaRPr>
          </a:p>
        </p:txBody>
      </p:sp>
      <p:sp>
        <p:nvSpPr>
          <p:cNvPr id="104" name="TextBox 9">
            <a:extLst>
              <a:ext uri="{FF2B5EF4-FFF2-40B4-BE49-F238E27FC236}">
                <a16:creationId xmlns:a16="http://schemas.microsoft.com/office/drawing/2014/main" id="{FF11A90E-4E60-197F-DCE6-A43776017FDA}"/>
              </a:ext>
            </a:extLst>
          </p:cNvPr>
          <p:cNvSpPr txBox="1"/>
          <p:nvPr/>
        </p:nvSpPr>
        <p:spPr>
          <a:xfrm>
            <a:off x="20683" y="52778"/>
            <a:ext cx="453651" cy="118430"/>
          </a:xfrm>
          <a:prstGeom prst="rect">
            <a:avLst/>
          </a:prstGeom>
          <a:noFill/>
        </p:spPr>
        <p:txBody>
          <a:bodyPr wrap="square" rtlCol="0">
            <a:spAutoFit/>
          </a:bodyPr>
          <a:lstStyle/>
          <a:p>
            <a:pPr>
              <a:lnSpc>
                <a:spcPct val="200000"/>
              </a:lnSpc>
            </a:pP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下载 </a:t>
            </a:r>
            <a:r>
              <a:rPr lang="en-US" altLang="zh-CN" sz="100" dirty="0">
                <a:noFill/>
                <a:latin typeface="微软雅黑" panose="020B0503020204020204" pitchFamily="34" charset="-122"/>
                <a:ea typeface="微软雅黑" panose="020B0503020204020204" pitchFamily="34" charset="-122"/>
              </a:rPr>
              <a:t>http://www.1ppt.com/xiazai/</a:t>
            </a:r>
          </a:p>
        </p:txBody>
      </p:sp>
      <p:graphicFrame>
        <p:nvGraphicFramePr>
          <p:cNvPr id="12" name="图示 11">
            <a:extLst>
              <a:ext uri="{FF2B5EF4-FFF2-40B4-BE49-F238E27FC236}">
                <a16:creationId xmlns:a16="http://schemas.microsoft.com/office/drawing/2014/main" id="{B881FBB8-6FD6-844B-9572-A4B4171570F9}"/>
              </a:ext>
            </a:extLst>
          </p:cNvPr>
          <p:cNvGraphicFramePr/>
          <p:nvPr>
            <p:extLst>
              <p:ext uri="{D42A27DB-BD31-4B8C-83A1-F6EECF244321}">
                <p14:modId xmlns:p14="http://schemas.microsoft.com/office/powerpoint/2010/main" val="4259736194"/>
              </p:ext>
            </p:extLst>
          </p:nvPr>
        </p:nvGraphicFramePr>
        <p:xfrm>
          <a:off x="5665939" y="253627"/>
          <a:ext cx="4966565" cy="569565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灵巧手控制系统设计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控制板与上位机介绍</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2.4</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0C84D49B-9987-C093-E7F2-1707C06452C0}"/>
              </a:ext>
            </a:extLst>
          </p:cNvPr>
          <p:cNvSpPr txBox="1"/>
          <p:nvPr/>
        </p:nvSpPr>
        <p:spPr>
          <a:xfrm>
            <a:off x="263352" y="1092132"/>
            <a:ext cx="5354042" cy="1982402"/>
          </a:xfrm>
          <a:prstGeom prst="rect">
            <a:avLst/>
          </a:prstGeom>
          <a:noFill/>
          <a:ln w="19050">
            <a:solidFill>
              <a:srgbClr val="0070C0"/>
            </a:solidFill>
          </a:ln>
        </p:spPr>
        <p:txBody>
          <a:bodyPr wrap="square" rtlCol="0">
            <a:spAutoFit/>
          </a:bodyPr>
          <a:lstStyle/>
          <a:p>
            <a:endParaRPr lang="en-US" altLang="zh-CN"/>
          </a:p>
          <a:p>
            <a:pPr marL="285750" indent="-285750">
              <a:lnSpc>
                <a:spcPct val="150000"/>
              </a:lnSpc>
              <a:buFont typeface="Wingdings" panose="05000000000000000000" pitchFamily="2" charset="2"/>
              <a:buChar char="Ø"/>
            </a:pPr>
            <a:r>
              <a:rPr lang="zh-CN" altLang="en-US"/>
              <a:t>支持</a:t>
            </a:r>
            <a:r>
              <a:rPr lang="en-US" altLang="zh-CN" b="1"/>
              <a:t>24</a:t>
            </a:r>
            <a:r>
              <a:rPr lang="zh-CN" altLang="en-US" b="1"/>
              <a:t>路舵机</a:t>
            </a:r>
            <a:r>
              <a:rPr lang="zh-CN" altLang="en-US"/>
              <a:t>，适用多自由度灵巧手系统。</a:t>
            </a:r>
            <a:endParaRPr lang="en-US" altLang="zh-CN"/>
          </a:p>
          <a:p>
            <a:pPr marL="285750" indent="-285750">
              <a:lnSpc>
                <a:spcPct val="150000"/>
              </a:lnSpc>
              <a:buFont typeface="Wingdings" panose="05000000000000000000" pitchFamily="2" charset="2"/>
              <a:buChar char="Ø"/>
            </a:pPr>
            <a:r>
              <a:rPr lang="zh-CN" altLang="en-US">
                <a:effectLst/>
              </a:rPr>
              <a:t>支持</a:t>
            </a:r>
            <a:r>
              <a:rPr lang="zh-CN" altLang="en-US" b="1">
                <a:effectLst/>
              </a:rPr>
              <a:t>动作组调试</a:t>
            </a:r>
            <a:r>
              <a:rPr lang="zh-CN" altLang="en-US">
                <a:effectLst/>
              </a:rPr>
              <a:t>、无线调试、扩展远程操作和控制的可能性。</a:t>
            </a:r>
            <a:endParaRPr lang="en-US" altLang="zh-CN">
              <a:effectLst/>
            </a:endParaRPr>
          </a:p>
          <a:p>
            <a:pPr marL="285750" indent="-285750">
              <a:lnSpc>
                <a:spcPct val="150000"/>
              </a:lnSpc>
              <a:buFont typeface="Wingdings" panose="05000000000000000000" pitchFamily="2" charset="2"/>
              <a:buChar char="Ø"/>
            </a:pPr>
            <a:r>
              <a:rPr lang="zh-CN" altLang="en-US"/>
              <a:t>支持外界控制器二次开发集成，满足多种需求。</a:t>
            </a:r>
            <a:endParaRPr lang="zh-CN" altLang="en-US">
              <a:effectLst/>
            </a:endParaRPr>
          </a:p>
        </p:txBody>
      </p:sp>
      <p:sp>
        <p:nvSpPr>
          <p:cNvPr id="15" name="文本框 14">
            <a:extLst>
              <a:ext uri="{FF2B5EF4-FFF2-40B4-BE49-F238E27FC236}">
                <a16:creationId xmlns:a16="http://schemas.microsoft.com/office/drawing/2014/main" id="{47059FA5-5EF3-FC5A-90B2-33048A3B02D5}"/>
              </a:ext>
            </a:extLst>
          </p:cNvPr>
          <p:cNvSpPr txBox="1"/>
          <p:nvPr/>
        </p:nvSpPr>
        <p:spPr>
          <a:xfrm>
            <a:off x="1703512" y="868650"/>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集成舵机控制板</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E48A6A24-99CA-E39B-0308-02597481C051}"/>
              </a:ext>
            </a:extLst>
          </p:cNvPr>
          <p:cNvSpPr txBox="1"/>
          <p:nvPr/>
        </p:nvSpPr>
        <p:spPr>
          <a:xfrm>
            <a:off x="6094353" y="1098622"/>
            <a:ext cx="5354042" cy="1982402"/>
          </a:xfrm>
          <a:prstGeom prst="rect">
            <a:avLst/>
          </a:prstGeom>
          <a:noFill/>
          <a:ln w="19050">
            <a:solidFill>
              <a:srgbClr val="0070C0"/>
            </a:solidFill>
          </a:ln>
        </p:spPr>
        <p:txBody>
          <a:bodyPr wrap="square" rtlCol="0">
            <a:spAutoFit/>
          </a:bodyPr>
          <a:lstStyle/>
          <a:p>
            <a:endParaRPr lang="en-US" altLang="zh-CN"/>
          </a:p>
          <a:p>
            <a:pPr marL="285750" indent="-285750">
              <a:lnSpc>
                <a:spcPct val="150000"/>
              </a:lnSpc>
              <a:buFont typeface="Wingdings" panose="05000000000000000000" pitchFamily="2" charset="2"/>
              <a:buChar char="Ø"/>
            </a:pPr>
            <a:r>
              <a:rPr lang="zh-CN" altLang="en-US"/>
              <a:t>动作编程：支持</a:t>
            </a:r>
            <a:r>
              <a:rPr lang="zh-CN" altLang="en-US" b="1"/>
              <a:t>动作组编辑</a:t>
            </a:r>
            <a:r>
              <a:rPr lang="zh-CN" altLang="en-US"/>
              <a:t>及在线</a:t>
            </a:r>
            <a:r>
              <a:rPr lang="en-US" altLang="zh-CN"/>
              <a:t>/</a:t>
            </a:r>
            <a:r>
              <a:rPr lang="zh-CN" altLang="en-US"/>
              <a:t>脱机调试。</a:t>
            </a:r>
            <a:endParaRPr lang="en-US" altLang="zh-CN"/>
          </a:p>
          <a:p>
            <a:pPr marL="285750" indent="-285750">
              <a:lnSpc>
                <a:spcPct val="150000"/>
              </a:lnSpc>
              <a:buFont typeface="Wingdings" panose="05000000000000000000" pitchFamily="2" charset="2"/>
              <a:buChar char="Ø"/>
            </a:pPr>
            <a:r>
              <a:rPr lang="zh-CN" altLang="en-US">
                <a:effectLst/>
              </a:rPr>
              <a:t>设备通信：支持</a:t>
            </a:r>
            <a:r>
              <a:rPr lang="en-US" altLang="zh-CN" b="1">
                <a:effectLst/>
              </a:rPr>
              <a:t>USB</a:t>
            </a:r>
            <a:r>
              <a:rPr lang="zh-CN" altLang="en-US" b="1">
                <a:effectLst/>
              </a:rPr>
              <a:t>连接</a:t>
            </a:r>
            <a:r>
              <a:rPr lang="zh-CN" altLang="en-US">
                <a:effectLst/>
              </a:rPr>
              <a:t>、总线配置等，实现与机器人硬件稳定通信。</a:t>
            </a:r>
            <a:endParaRPr lang="en-US" altLang="zh-CN">
              <a:effectLst/>
            </a:endParaRPr>
          </a:p>
          <a:p>
            <a:pPr marL="285750" indent="-285750">
              <a:lnSpc>
                <a:spcPct val="150000"/>
              </a:lnSpc>
              <a:buFont typeface="Wingdings" panose="05000000000000000000" pitchFamily="2" charset="2"/>
              <a:buChar char="Ø"/>
            </a:pPr>
            <a:r>
              <a:rPr lang="zh-CN" altLang="en-US"/>
              <a:t>端口管理：支持端口配置，自定义数量。</a:t>
            </a:r>
            <a:endParaRPr lang="zh-CN" altLang="en-US">
              <a:effectLst/>
            </a:endParaRPr>
          </a:p>
        </p:txBody>
      </p:sp>
      <p:sp>
        <p:nvSpPr>
          <p:cNvPr id="9" name="文本框 8">
            <a:extLst>
              <a:ext uri="{FF2B5EF4-FFF2-40B4-BE49-F238E27FC236}">
                <a16:creationId xmlns:a16="http://schemas.microsoft.com/office/drawing/2014/main" id="{C36DA60D-0B7D-15FE-858D-84B72F9C0C10}"/>
              </a:ext>
            </a:extLst>
          </p:cNvPr>
          <p:cNvSpPr txBox="1"/>
          <p:nvPr/>
        </p:nvSpPr>
        <p:spPr>
          <a:xfrm>
            <a:off x="7534513" y="875140"/>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en-US" altLang="zh-CN" sz="2000" b="1">
                <a:solidFill>
                  <a:schemeClr val="bg1"/>
                </a:solidFill>
                <a:latin typeface="微软雅黑" panose="020B0503020204020204" pitchFamily="34" charset="-122"/>
                <a:ea typeface="微软雅黑" panose="020B0503020204020204" pitchFamily="34" charset="-122"/>
              </a:rPr>
              <a:t>Zide</a:t>
            </a:r>
            <a:r>
              <a:rPr lang="zh-CN" altLang="en-US" sz="2000" b="1">
                <a:solidFill>
                  <a:schemeClr val="bg1"/>
                </a:solidFill>
                <a:latin typeface="微软雅黑" panose="020B0503020204020204" pitchFamily="34" charset="-122"/>
                <a:ea typeface="微软雅黑" panose="020B0503020204020204" pitchFamily="34" charset="-122"/>
              </a:rPr>
              <a:t>上位机</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C30CF09-D9EA-71E0-C245-C436525A114B}"/>
              </a:ext>
            </a:extLst>
          </p:cNvPr>
          <p:cNvPicPr>
            <a:picLocks noChangeAspect="1"/>
          </p:cNvPicPr>
          <p:nvPr/>
        </p:nvPicPr>
        <p:blipFill>
          <a:blip r:embed="rId3">
            <a:extLst>
              <a:ext uri="{28A0092B-C50C-407E-A947-70E740481C1C}">
                <a14:useLocalDpi xmlns:a14="http://schemas.microsoft.com/office/drawing/2010/main" val="0"/>
              </a:ext>
            </a:extLst>
          </a:blip>
          <a:srcRect t="10151" b="2557"/>
          <a:stretch/>
        </p:blipFill>
        <p:spPr bwMode="auto">
          <a:xfrm>
            <a:off x="5519936" y="3325126"/>
            <a:ext cx="6556612" cy="3217810"/>
          </a:xfrm>
          <a:prstGeom prst="rect">
            <a:avLst/>
          </a:prstGeom>
          <a:noFill/>
          <a:ln>
            <a:noFill/>
          </a:ln>
        </p:spPr>
      </p:pic>
      <p:pic>
        <p:nvPicPr>
          <p:cNvPr id="11" name="图片 10">
            <a:extLst>
              <a:ext uri="{FF2B5EF4-FFF2-40B4-BE49-F238E27FC236}">
                <a16:creationId xmlns:a16="http://schemas.microsoft.com/office/drawing/2014/main" id="{935DE31E-931B-95C8-BD3F-AC71823936AC}"/>
              </a:ext>
            </a:extLst>
          </p:cNvPr>
          <p:cNvPicPr>
            <a:picLocks noChangeAspect="1"/>
          </p:cNvPicPr>
          <p:nvPr/>
        </p:nvPicPr>
        <p:blipFill>
          <a:blip r:embed="rId4"/>
          <a:stretch>
            <a:fillRect/>
          </a:stretch>
        </p:blipFill>
        <p:spPr>
          <a:xfrm>
            <a:off x="551384" y="3113992"/>
            <a:ext cx="4680520" cy="3446808"/>
          </a:xfrm>
          <a:prstGeom prst="rect">
            <a:avLst/>
          </a:prstGeom>
        </p:spPr>
      </p:pic>
      <p:sp>
        <p:nvSpPr>
          <p:cNvPr id="5" name="文本框 4">
            <a:extLst>
              <a:ext uri="{FF2B5EF4-FFF2-40B4-BE49-F238E27FC236}">
                <a16:creationId xmlns:a16="http://schemas.microsoft.com/office/drawing/2014/main" id="{0FFAB435-A325-13DC-9D76-BC796E8303B9}"/>
              </a:ext>
            </a:extLst>
          </p:cNvPr>
          <p:cNvSpPr txBox="1"/>
          <p:nvPr/>
        </p:nvSpPr>
        <p:spPr>
          <a:xfrm>
            <a:off x="1144113" y="6434010"/>
            <a:ext cx="3081171"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集成舵机控制板</a:t>
            </a:r>
            <a:endParaRPr lang="zh-CN" altLang="en-US" sz="2000" baseline="30000">
              <a:latin typeface="宋体" panose="02010600030101010101" pitchFamily="2" charset="-122"/>
              <a:ea typeface="宋体" panose="02010600030101010101" pitchFamily="2" charset="-122"/>
            </a:endParaRPr>
          </a:p>
        </p:txBody>
      </p:sp>
      <p:sp>
        <p:nvSpPr>
          <p:cNvPr id="7" name="文本框 6">
            <a:extLst>
              <a:ext uri="{FF2B5EF4-FFF2-40B4-BE49-F238E27FC236}">
                <a16:creationId xmlns:a16="http://schemas.microsoft.com/office/drawing/2014/main" id="{440A7709-8F4B-D21F-E449-933F5116573D}"/>
              </a:ext>
            </a:extLst>
          </p:cNvPr>
          <p:cNvSpPr txBox="1"/>
          <p:nvPr/>
        </p:nvSpPr>
        <p:spPr>
          <a:xfrm>
            <a:off x="7137313" y="6428311"/>
            <a:ext cx="3240360"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Zide</a:t>
            </a:r>
            <a:r>
              <a:rPr lang="zh-CN" altLang="en-US" sz="2000">
                <a:latin typeface="宋体" panose="02010600030101010101" pitchFamily="2" charset="-122"/>
                <a:ea typeface="宋体" panose="02010600030101010101" pitchFamily="2" charset="-122"/>
              </a:rPr>
              <a:t>灵巧手控制程序</a:t>
            </a:r>
            <a:endParaRPr lang="zh-CN" altLang="en-US" sz="2000" baseline="30000">
              <a:latin typeface="宋体" panose="02010600030101010101" pitchFamily="2" charset="-122"/>
              <a:ea typeface="宋体" panose="02010600030101010101" pitchFamily="2" charset="-122"/>
            </a:endParaRPr>
          </a:p>
        </p:txBody>
      </p:sp>
      <p:sp>
        <p:nvSpPr>
          <p:cNvPr id="2" name="灯片编号占位符 4">
            <a:extLst>
              <a:ext uri="{FF2B5EF4-FFF2-40B4-BE49-F238E27FC236}">
                <a16:creationId xmlns:a16="http://schemas.microsoft.com/office/drawing/2014/main" id="{93C6DAAD-CD50-4250-334E-0F12FA566D1A}"/>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20</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6219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灵巧手控制系统设计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控制板与上位机介绍</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2.4</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0C84D49B-9987-C093-E7F2-1707C06452C0}"/>
              </a:ext>
            </a:extLst>
          </p:cNvPr>
          <p:cNvSpPr txBox="1"/>
          <p:nvPr/>
        </p:nvSpPr>
        <p:spPr>
          <a:xfrm>
            <a:off x="263352" y="1092132"/>
            <a:ext cx="5354042" cy="1982402"/>
          </a:xfrm>
          <a:prstGeom prst="rect">
            <a:avLst/>
          </a:prstGeom>
          <a:noFill/>
          <a:ln w="19050">
            <a:solidFill>
              <a:srgbClr val="0070C0"/>
            </a:solidFill>
          </a:ln>
        </p:spPr>
        <p:txBody>
          <a:bodyPr wrap="square" rtlCol="0">
            <a:spAutoFit/>
          </a:bodyPr>
          <a:lstStyle/>
          <a:p>
            <a:endParaRPr lang="en-US" altLang="zh-CN"/>
          </a:p>
          <a:p>
            <a:pPr marL="285750" indent="-285750">
              <a:lnSpc>
                <a:spcPct val="150000"/>
              </a:lnSpc>
              <a:buFont typeface="Wingdings" panose="05000000000000000000" pitchFamily="2" charset="2"/>
              <a:buChar char="Ø"/>
            </a:pPr>
            <a:r>
              <a:rPr lang="zh-CN" altLang="en-US"/>
              <a:t>支持</a:t>
            </a:r>
            <a:r>
              <a:rPr lang="en-US" altLang="zh-CN">
                <a:effectLst/>
              </a:rPr>
              <a:t>USB/URAT </a:t>
            </a:r>
            <a:r>
              <a:rPr lang="zh-CN" altLang="en-US">
                <a:effectLst/>
              </a:rPr>
              <a:t>转 </a:t>
            </a:r>
            <a:r>
              <a:rPr lang="en-US" altLang="zh-CN">
                <a:effectLst/>
              </a:rPr>
              <a:t>TTL </a:t>
            </a:r>
            <a:r>
              <a:rPr lang="zh-CN" altLang="en-US">
                <a:effectLst/>
              </a:rPr>
              <a:t>信号，适配</a:t>
            </a:r>
            <a:r>
              <a:rPr lang="zh-CN" altLang="en-US" b="1">
                <a:effectLst/>
              </a:rPr>
              <a:t>总线舵机</a:t>
            </a:r>
            <a:r>
              <a:rPr lang="zh-CN" altLang="en-US">
                <a:effectLst/>
              </a:rPr>
              <a:t>。</a:t>
            </a:r>
            <a:endParaRPr lang="en-US" altLang="zh-CN">
              <a:effectLst/>
            </a:endParaRPr>
          </a:p>
          <a:p>
            <a:pPr marL="285750" indent="-285750">
              <a:lnSpc>
                <a:spcPct val="150000"/>
              </a:lnSpc>
              <a:buFont typeface="Wingdings" panose="05000000000000000000" pitchFamily="2" charset="2"/>
              <a:buChar char="Ø"/>
            </a:pPr>
            <a:r>
              <a:rPr lang="zh-CN" altLang="en-US"/>
              <a:t>兼容全速</a:t>
            </a:r>
            <a:r>
              <a:rPr lang="en-US" altLang="zh-CN"/>
              <a:t>USB V2.0</a:t>
            </a:r>
            <a:r>
              <a:rPr lang="zh-CN" altLang="en-US"/>
              <a:t>，支持</a:t>
            </a:r>
            <a:r>
              <a:rPr lang="en-US" altLang="zh-CN"/>
              <a:t>50bps</a:t>
            </a:r>
            <a:r>
              <a:rPr lang="zh-CN" altLang="en-US"/>
              <a:t>到</a:t>
            </a:r>
            <a:r>
              <a:rPr lang="en-US" altLang="zh-CN"/>
              <a:t>1Mbps</a:t>
            </a:r>
            <a:r>
              <a:rPr lang="zh-CN" altLang="en-US"/>
              <a:t>的通信波特率。</a:t>
            </a:r>
            <a:endParaRPr lang="en-US" altLang="zh-CN"/>
          </a:p>
          <a:p>
            <a:pPr marL="285750" indent="-285750">
              <a:lnSpc>
                <a:spcPct val="150000"/>
              </a:lnSpc>
              <a:buFont typeface="Wingdings" panose="05000000000000000000" pitchFamily="2" charset="2"/>
              <a:buChar char="Ø"/>
            </a:pPr>
            <a:r>
              <a:rPr lang="zh-CN" altLang="en-US"/>
              <a:t>带有</a:t>
            </a:r>
            <a:r>
              <a:rPr lang="en-US" altLang="zh-CN"/>
              <a:t>500mA</a:t>
            </a:r>
            <a:r>
              <a:rPr lang="zh-CN" altLang="en-US" b="1"/>
              <a:t>过流保护和过压保护</a:t>
            </a:r>
            <a:r>
              <a:rPr lang="zh-CN" altLang="en-US"/>
              <a:t>，安全可靠。</a:t>
            </a:r>
            <a:endParaRPr lang="zh-CN" altLang="en-US">
              <a:effectLst/>
            </a:endParaRPr>
          </a:p>
        </p:txBody>
      </p:sp>
      <p:sp>
        <p:nvSpPr>
          <p:cNvPr id="15" name="文本框 14">
            <a:extLst>
              <a:ext uri="{FF2B5EF4-FFF2-40B4-BE49-F238E27FC236}">
                <a16:creationId xmlns:a16="http://schemas.microsoft.com/office/drawing/2014/main" id="{47059FA5-5EF3-FC5A-90B2-33048A3B02D5}"/>
              </a:ext>
            </a:extLst>
          </p:cNvPr>
          <p:cNvSpPr txBox="1"/>
          <p:nvPr/>
        </p:nvSpPr>
        <p:spPr>
          <a:xfrm>
            <a:off x="1703512" y="868650"/>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en-US" altLang="zh-CN" sz="2000" b="1">
                <a:solidFill>
                  <a:schemeClr val="bg1"/>
                </a:solidFill>
                <a:latin typeface="微软雅黑" panose="020B0503020204020204" pitchFamily="34" charset="-122"/>
                <a:ea typeface="微软雅黑" panose="020B0503020204020204" pitchFamily="34" charset="-122"/>
              </a:rPr>
              <a:t>URT-1</a:t>
            </a:r>
            <a:r>
              <a:rPr lang="zh-CN" altLang="en-US" sz="2000" b="1">
                <a:solidFill>
                  <a:schemeClr val="bg1"/>
                </a:solidFill>
                <a:latin typeface="微软雅黑" panose="020B0503020204020204" pitchFamily="34" charset="-122"/>
                <a:ea typeface="微软雅黑" panose="020B0503020204020204" pitchFamily="34" charset="-122"/>
              </a:rPr>
              <a:t>控制板</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60577203-9ED9-E51E-5B8C-F5FCE268D7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932" b="14056"/>
          <a:stretch/>
        </p:blipFill>
        <p:spPr bwMode="auto">
          <a:xfrm>
            <a:off x="6096000" y="3200464"/>
            <a:ext cx="5445882" cy="3288079"/>
          </a:xfrm>
          <a:prstGeom prst="rect">
            <a:avLst/>
          </a:prstGeom>
          <a:noFill/>
          <a:ln>
            <a:noFill/>
          </a:ln>
          <a:extLst>
            <a:ext uri="{53640926-AAD7-44D8-BBD7-CCE9431645EC}">
              <a14:shadowObscured xmlns:a14="http://schemas.microsoft.com/office/drawing/2010/main"/>
            </a:ext>
          </a:extLst>
        </p:spPr>
      </p:pic>
      <p:sp>
        <p:nvSpPr>
          <p:cNvPr id="7" name="文本框 6">
            <a:extLst>
              <a:ext uri="{FF2B5EF4-FFF2-40B4-BE49-F238E27FC236}">
                <a16:creationId xmlns:a16="http://schemas.microsoft.com/office/drawing/2014/main" id="{440A7709-8F4B-D21F-E449-933F5116573D}"/>
              </a:ext>
            </a:extLst>
          </p:cNvPr>
          <p:cNvSpPr txBox="1"/>
          <p:nvPr/>
        </p:nvSpPr>
        <p:spPr>
          <a:xfrm>
            <a:off x="7104112" y="6432301"/>
            <a:ext cx="3081171"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FD</a:t>
            </a:r>
            <a:r>
              <a:rPr lang="zh-CN" altLang="en-US" sz="2000">
                <a:latin typeface="宋体" panose="02010600030101010101" pitchFamily="2" charset="-122"/>
                <a:ea typeface="宋体" panose="02010600030101010101" pitchFamily="2" charset="-122"/>
              </a:rPr>
              <a:t>调试软件</a:t>
            </a:r>
            <a:endParaRPr lang="zh-CN" altLang="en-US" sz="2000" baseline="30000">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E48A6A24-99CA-E39B-0308-02597481C051}"/>
              </a:ext>
            </a:extLst>
          </p:cNvPr>
          <p:cNvSpPr txBox="1"/>
          <p:nvPr/>
        </p:nvSpPr>
        <p:spPr>
          <a:xfrm>
            <a:off x="6094353" y="1098622"/>
            <a:ext cx="5354042" cy="1982402"/>
          </a:xfrm>
          <a:prstGeom prst="rect">
            <a:avLst/>
          </a:prstGeom>
          <a:noFill/>
          <a:ln w="19050">
            <a:solidFill>
              <a:srgbClr val="0070C0"/>
            </a:solidFill>
          </a:ln>
        </p:spPr>
        <p:txBody>
          <a:bodyPr wrap="square" rtlCol="0">
            <a:spAutoFit/>
          </a:bodyPr>
          <a:lstStyle/>
          <a:p>
            <a:endParaRPr lang="en-US" altLang="zh-CN"/>
          </a:p>
          <a:p>
            <a:pPr marL="285750" indent="-285750">
              <a:lnSpc>
                <a:spcPct val="150000"/>
              </a:lnSpc>
              <a:buFont typeface="Wingdings" panose="05000000000000000000" pitchFamily="2" charset="2"/>
              <a:buChar char="Ø"/>
            </a:pPr>
            <a:r>
              <a:rPr lang="zh-CN" altLang="en-US"/>
              <a:t>参数设置：调整舵机的</a:t>
            </a:r>
            <a:r>
              <a:rPr lang="zh-CN" altLang="en-US" b="1"/>
              <a:t>过载条件、</a:t>
            </a:r>
            <a:r>
              <a:rPr lang="en-US" altLang="zh-CN" b="1"/>
              <a:t>PID</a:t>
            </a:r>
            <a:r>
              <a:rPr lang="zh-CN" altLang="en-US" b="1"/>
              <a:t>值</a:t>
            </a:r>
            <a:r>
              <a:rPr lang="zh-CN" altLang="en-US"/>
              <a:t>等参数。</a:t>
            </a:r>
            <a:endParaRPr lang="en-US" altLang="zh-CN"/>
          </a:p>
          <a:p>
            <a:pPr marL="285750" indent="-285750">
              <a:lnSpc>
                <a:spcPct val="150000"/>
              </a:lnSpc>
              <a:buFont typeface="Wingdings" panose="05000000000000000000" pitchFamily="2" charset="2"/>
              <a:buChar char="Ø"/>
            </a:pPr>
            <a:r>
              <a:rPr lang="zh-CN" altLang="en-US">
                <a:effectLst/>
              </a:rPr>
              <a:t>运动控制：设置</a:t>
            </a:r>
            <a:r>
              <a:rPr lang="zh-CN" altLang="en-US" b="1">
                <a:effectLst/>
              </a:rPr>
              <a:t>舵机速度、目标位置</a:t>
            </a:r>
            <a:r>
              <a:rPr lang="zh-CN" altLang="en-US">
                <a:effectLst/>
              </a:rPr>
              <a:t>等参数。</a:t>
            </a:r>
          </a:p>
          <a:p>
            <a:pPr marL="285750" indent="-285750">
              <a:lnSpc>
                <a:spcPct val="150000"/>
              </a:lnSpc>
              <a:buFont typeface="Wingdings" panose="05000000000000000000" pitchFamily="2" charset="2"/>
              <a:buChar char="Ø"/>
            </a:pPr>
            <a:r>
              <a:rPr lang="zh-CN" altLang="en-US">
                <a:effectLst/>
              </a:rPr>
              <a:t>状态检测：实时显示舵机</a:t>
            </a:r>
            <a:r>
              <a:rPr lang="zh-CN" altLang="en-US" b="1">
                <a:effectLst/>
              </a:rPr>
              <a:t>负载、温度、电压</a:t>
            </a:r>
            <a:r>
              <a:rPr lang="zh-CN" altLang="en-US">
                <a:effectLst/>
              </a:rPr>
              <a:t>等数据，监控运行状态。</a:t>
            </a:r>
          </a:p>
        </p:txBody>
      </p:sp>
      <p:sp>
        <p:nvSpPr>
          <p:cNvPr id="9" name="文本框 8">
            <a:extLst>
              <a:ext uri="{FF2B5EF4-FFF2-40B4-BE49-F238E27FC236}">
                <a16:creationId xmlns:a16="http://schemas.microsoft.com/office/drawing/2014/main" id="{C36DA60D-0B7D-15FE-858D-84B72F9C0C10}"/>
              </a:ext>
            </a:extLst>
          </p:cNvPr>
          <p:cNvSpPr txBox="1"/>
          <p:nvPr/>
        </p:nvSpPr>
        <p:spPr>
          <a:xfrm>
            <a:off x="7534513" y="875140"/>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en-US" altLang="zh-CN" sz="2000" b="1">
                <a:solidFill>
                  <a:schemeClr val="bg1"/>
                </a:solidFill>
                <a:latin typeface="微软雅黑" panose="020B0503020204020204" pitchFamily="34" charset="-122"/>
                <a:ea typeface="微软雅黑" panose="020B0503020204020204" pitchFamily="34" charset="-122"/>
              </a:rPr>
              <a:t>FD</a:t>
            </a:r>
            <a:r>
              <a:rPr lang="zh-CN" altLang="en-US" sz="2000" b="1">
                <a:solidFill>
                  <a:schemeClr val="bg1"/>
                </a:solidFill>
                <a:latin typeface="微软雅黑" panose="020B0503020204020204" pitchFamily="34" charset="-122"/>
                <a:ea typeface="微软雅黑" panose="020B0503020204020204" pitchFamily="34" charset="-122"/>
              </a:rPr>
              <a:t>调试软件</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FFAB435-A325-13DC-9D76-BC796E8303B9}"/>
              </a:ext>
            </a:extLst>
          </p:cNvPr>
          <p:cNvSpPr txBox="1"/>
          <p:nvPr/>
        </p:nvSpPr>
        <p:spPr>
          <a:xfrm>
            <a:off x="1144113" y="6434010"/>
            <a:ext cx="3081171"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URT-1</a:t>
            </a:r>
            <a:r>
              <a:rPr lang="zh-CN" altLang="en-US" sz="2000">
                <a:latin typeface="宋体" panose="02010600030101010101" pitchFamily="2" charset="-122"/>
                <a:ea typeface="宋体" panose="02010600030101010101" pitchFamily="2" charset="-122"/>
              </a:rPr>
              <a:t>控制板</a:t>
            </a:r>
            <a:endParaRPr lang="zh-CN" altLang="en-US" sz="2000" baseline="30000">
              <a:latin typeface="宋体" panose="02010600030101010101" pitchFamily="2" charset="-122"/>
              <a:ea typeface="宋体" panose="02010600030101010101" pitchFamily="2" charset="-122"/>
            </a:endParaRPr>
          </a:p>
        </p:txBody>
      </p:sp>
      <p:pic>
        <p:nvPicPr>
          <p:cNvPr id="11" name="图片 10">
            <a:extLst>
              <a:ext uri="{FF2B5EF4-FFF2-40B4-BE49-F238E27FC236}">
                <a16:creationId xmlns:a16="http://schemas.microsoft.com/office/drawing/2014/main" id="{9BBEF7F4-28A5-DF40-1AF0-D29C986286B1}"/>
              </a:ext>
            </a:extLst>
          </p:cNvPr>
          <p:cNvPicPr>
            <a:picLocks noChangeAspect="1"/>
          </p:cNvPicPr>
          <p:nvPr/>
        </p:nvPicPr>
        <p:blipFill rotWithShape="1">
          <a:blip r:embed="rId4"/>
          <a:srcRect l="1698" t="2633" r="-2"/>
          <a:stretch/>
        </p:blipFill>
        <p:spPr bwMode="auto">
          <a:xfrm>
            <a:off x="390137" y="3107664"/>
            <a:ext cx="5227257" cy="3407279"/>
          </a:xfrm>
          <a:prstGeom prst="rect">
            <a:avLst/>
          </a:prstGeom>
          <a:ln>
            <a:noFill/>
          </a:ln>
          <a:extLst>
            <a:ext uri="{53640926-AAD7-44D8-BBD7-CCE9431645EC}">
              <a14:shadowObscured xmlns:a14="http://schemas.microsoft.com/office/drawing/2010/main"/>
            </a:ext>
          </a:extLst>
        </p:spPr>
      </p:pic>
      <p:sp>
        <p:nvSpPr>
          <p:cNvPr id="2" name="灯片编号占位符 4">
            <a:extLst>
              <a:ext uri="{FF2B5EF4-FFF2-40B4-BE49-F238E27FC236}">
                <a16:creationId xmlns:a16="http://schemas.microsoft.com/office/drawing/2014/main" id="{0FE606AC-FE1A-FE68-59BC-E4243CF75386}"/>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21</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4454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觅知网-不倒翁ID:189359941"/>
          <p:cNvGrpSpPr/>
          <p:nvPr/>
        </p:nvGrpSpPr>
        <p:grpSpPr>
          <a:xfrm>
            <a:off x="-178347" y="-186482"/>
            <a:ext cx="3810736" cy="6483102"/>
            <a:chOff x="695400" y="8111548"/>
            <a:chExt cx="3810736" cy="6483102"/>
          </a:xfrm>
          <a:solidFill>
            <a:srgbClr val="344778">
              <a:alpha val="5000"/>
            </a:srgbClr>
          </a:solidFill>
        </p:grpSpPr>
        <p:sp>
          <p:nvSpPr>
            <p:cNvPr id="113" name="觅知网-不倒翁ID:189359941"/>
            <p:cNvSpPr/>
            <p:nvPr/>
          </p:nvSpPr>
          <p:spPr bwMode="auto">
            <a:xfrm>
              <a:off x="3812011" y="13747819"/>
              <a:ext cx="694125" cy="465063"/>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4" name="觅知网-不倒翁ID:189359941"/>
            <p:cNvSpPr/>
            <p:nvPr/>
          </p:nvSpPr>
          <p:spPr bwMode="auto">
            <a:xfrm>
              <a:off x="3360830" y="13685350"/>
              <a:ext cx="631656" cy="492830"/>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5" name="觅知网-不倒翁ID:189359941"/>
            <p:cNvSpPr/>
            <p:nvPr/>
          </p:nvSpPr>
          <p:spPr bwMode="auto">
            <a:xfrm>
              <a:off x="2930473" y="13532643"/>
              <a:ext cx="562243" cy="555300"/>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6" name="觅知网-不倒翁ID:189359941"/>
            <p:cNvSpPr/>
            <p:nvPr/>
          </p:nvSpPr>
          <p:spPr bwMode="auto">
            <a:xfrm>
              <a:off x="2513998" y="13310524"/>
              <a:ext cx="492831" cy="624708"/>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7" name="觅知网-不倒翁ID:189359941"/>
            <p:cNvSpPr/>
            <p:nvPr/>
          </p:nvSpPr>
          <p:spPr bwMode="auto">
            <a:xfrm>
              <a:off x="2118352" y="13018993"/>
              <a:ext cx="437300" cy="694121"/>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8" name="觅知网-不倒翁ID:189359941"/>
            <p:cNvSpPr/>
            <p:nvPr/>
          </p:nvSpPr>
          <p:spPr bwMode="auto">
            <a:xfrm>
              <a:off x="1833759" y="12678873"/>
              <a:ext cx="347063" cy="735770"/>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9" name="觅知网-不倒翁ID:189359941"/>
            <p:cNvSpPr/>
            <p:nvPr/>
          </p:nvSpPr>
          <p:spPr bwMode="auto">
            <a:xfrm>
              <a:off x="1569991" y="12283223"/>
              <a:ext cx="347063" cy="770476"/>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0" name="觅知网-不倒翁ID:189359941"/>
            <p:cNvSpPr/>
            <p:nvPr/>
          </p:nvSpPr>
          <p:spPr bwMode="auto">
            <a:xfrm>
              <a:off x="1361753" y="11852871"/>
              <a:ext cx="360944" cy="770476"/>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1" name="觅知网-不倒翁ID:189359941"/>
            <p:cNvSpPr/>
            <p:nvPr/>
          </p:nvSpPr>
          <p:spPr bwMode="auto">
            <a:xfrm>
              <a:off x="1181283" y="11401685"/>
              <a:ext cx="402593" cy="770476"/>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2" name="觅知网-不倒翁ID:189359941"/>
            <p:cNvSpPr/>
            <p:nvPr/>
          </p:nvSpPr>
          <p:spPr bwMode="auto">
            <a:xfrm>
              <a:off x="1118814" y="10950508"/>
              <a:ext cx="381769" cy="735770"/>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3" name="觅知网-不倒翁ID:189359941"/>
            <p:cNvSpPr/>
            <p:nvPr/>
          </p:nvSpPr>
          <p:spPr bwMode="auto">
            <a:xfrm>
              <a:off x="1084103" y="10492388"/>
              <a:ext cx="402593" cy="701064"/>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4" name="觅知网-不倒翁ID:189359941"/>
            <p:cNvSpPr/>
            <p:nvPr/>
          </p:nvSpPr>
          <p:spPr bwMode="auto">
            <a:xfrm>
              <a:off x="1097989" y="10055089"/>
              <a:ext cx="472006" cy="645537"/>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5" name="觅知网-不倒翁ID:189359941"/>
            <p:cNvSpPr/>
            <p:nvPr/>
          </p:nvSpPr>
          <p:spPr bwMode="auto">
            <a:xfrm>
              <a:off x="3464953" y="14115706"/>
              <a:ext cx="1013420" cy="478944"/>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6" name="觅知网-不倒翁ID:189359941"/>
            <p:cNvSpPr/>
            <p:nvPr/>
          </p:nvSpPr>
          <p:spPr bwMode="auto">
            <a:xfrm>
              <a:off x="2965184" y="14039351"/>
              <a:ext cx="1013420" cy="472001"/>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7" name="觅知网-不倒翁ID:189359941"/>
            <p:cNvSpPr/>
            <p:nvPr/>
          </p:nvSpPr>
          <p:spPr bwMode="auto">
            <a:xfrm>
              <a:off x="2479296" y="13893587"/>
              <a:ext cx="999538" cy="478944"/>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8" name="觅知网-不倒翁ID:189359941"/>
            <p:cNvSpPr/>
            <p:nvPr/>
          </p:nvSpPr>
          <p:spPr bwMode="auto">
            <a:xfrm>
              <a:off x="2028115" y="13692288"/>
              <a:ext cx="964832" cy="444238"/>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9" name="觅知网-不倒翁ID:189359941"/>
            <p:cNvSpPr/>
            <p:nvPr/>
          </p:nvSpPr>
          <p:spPr bwMode="auto">
            <a:xfrm>
              <a:off x="1639403" y="13372994"/>
              <a:ext cx="895420" cy="423418"/>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0" name="觅知网-不倒翁ID:189359941"/>
            <p:cNvSpPr/>
            <p:nvPr/>
          </p:nvSpPr>
          <p:spPr bwMode="auto">
            <a:xfrm>
              <a:off x="1327051" y="12956519"/>
              <a:ext cx="798244" cy="506712"/>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1" name="觅知网-不倒翁ID:189359941"/>
            <p:cNvSpPr/>
            <p:nvPr/>
          </p:nvSpPr>
          <p:spPr bwMode="auto">
            <a:xfrm>
              <a:off x="1084103" y="12484517"/>
              <a:ext cx="701068" cy="617769"/>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2" name="觅知网-不倒翁ID:189359941"/>
            <p:cNvSpPr/>
            <p:nvPr/>
          </p:nvSpPr>
          <p:spPr bwMode="auto">
            <a:xfrm>
              <a:off x="917515" y="11991691"/>
              <a:ext cx="590006" cy="694121"/>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3" name="觅知网-不倒翁ID:189359941"/>
            <p:cNvSpPr/>
            <p:nvPr/>
          </p:nvSpPr>
          <p:spPr bwMode="auto">
            <a:xfrm>
              <a:off x="792571" y="11484984"/>
              <a:ext cx="506712" cy="742713"/>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4" name="觅知网-不倒翁ID:189359941"/>
            <p:cNvSpPr/>
            <p:nvPr/>
          </p:nvSpPr>
          <p:spPr bwMode="auto">
            <a:xfrm>
              <a:off x="723159" y="10978276"/>
              <a:ext cx="444238" cy="777419"/>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5" name="觅知网-不倒翁ID:189359941"/>
            <p:cNvSpPr/>
            <p:nvPr/>
          </p:nvSpPr>
          <p:spPr bwMode="auto">
            <a:xfrm>
              <a:off x="695400" y="10464625"/>
              <a:ext cx="458120" cy="798244"/>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6" name="觅知网-不倒翁ID:189359941"/>
            <p:cNvSpPr/>
            <p:nvPr/>
          </p:nvSpPr>
          <p:spPr bwMode="auto">
            <a:xfrm>
              <a:off x="743997" y="9957913"/>
              <a:ext cx="458120" cy="812125"/>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7" name="觅知网-不倒翁ID:189359941"/>
            <p:cNvSpPr/>
            <p:nvPr/>
          </p:nvSpPr>
          <p:spPr bwMode="auto">
            <a:xfrm>
              <a:off x="1410354" y="8451672"/>
              <a:ext cx="874595" cy="1478482"/>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8" name="觅知网-不倒翁ID:189359941"/>
            <p:cNvSpPr/>
            <p:nvPr/>
          </p:nvSpPr>
          <p:spPr bwMode="auto">
            <a:xfrm>
              <a:off x="1167410" y="8410023"/>
              <a:ext cx="916244" cy="1735303"/>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9" name="觅知网-不倒翁ID:189359941"/>
            <p:cNvSpPr/>
            <p:nvPr/>
          </p:nvSpPr>
          <p:spPr bwMode="auto">
            <a:xfrm>
              <a:off x="1070230" y="8111548"/>
              <a:ext cx="1055069" cy="1721422"/>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40" name="觅知网-不倒翁ID:189359941"/>
          <p:cNvGrpSpPr/>
          <p:nvPr/>
        </p:nvGrpSpPr>
        <p:grpSpPr>
          <a:xfrm>
            <a:off x="8538181" y="-186482"/>
            <a:ext cx="3885111" cy="6528617"/>
            <a:chOff x="5056479" y="8111548"/>
            <a:chExt cx="3885111" cy="6528617"/>
          </a:xfrm>
          <a:solidFill>
            <a:srgbClr val="344778">
              <a:alpha val="5000"/>
            </a:srgbClr>
          </a:solidFill>
        </p:grpSpPr>
        <p:sp>
          <p:nvSpPr>
            <p:cNvPr id="141" name="觅知网-不倒翁ID:189359941"/>
            <p:cNvSpPr/>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2" name="觅知网-不倒翁ID:189359941"/>
            <p:cNvSpPr/>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3" name="觅知网-不倒翁ID:189359941"/>
            <p:cNvSpPr/>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4" name="觅知网-不倒翁ID:189359941"/>
            <p:cNvSpPr/>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5" name="觅知网-不倒翁ID:189359941"/>
            <p:cNvSpPr/>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6" name="觅知网-不倒翁ID:189359941"/>
            <p:cNvSpPr/>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7" name="觅知网-不倒翁ID:189359941"/>
            <p:cNvSpPr/>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8" name="觅知网-不倒翁ID:189359941"/>
            <p:cNvSpPr/>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9" name="觅知网-不倒翁ID:189359941"/>
            <p:cNvSpPr/>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0" name="觅知网-不倒翁ID:189359941"/>
            <p:cNvSpPr/>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1" name="觅知网-不倒翁ID:189359941"/>
            <p:cNvSpPr/>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2" name="觅知网-不倒翁ID:189359941"/>
            <p:cNvSpPr/>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3" name="觅知网-不倒翁ID:189359941"/>
            <p:cNvSpPr/>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4" name="觅知网-不倒翁ID:189359941"/>
            <p:cNvSpPr/>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5" name="觅知网-不倒翁ID:189359941"/>
            <p:cNvSpPr/>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6" name="觅知网-不倒翁ID:189359941"/>
            <p:cNvSpPr/>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7" name="觅知网-不倒翁ID:189359941"/>
            <p:cNvSpPr/>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8" name="觅知网-不倒翁ID:189359941"/>
            <p:cNvSpPr/>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9" name="觅知网-不倒翁ID:189359941"/>
            <p:cNvSpPr/>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0" name="觅知网-不倒翁ID:189359941"/>
            <p:cNvSpPr/>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1" name="觅知网-不倒翁ID:189359941"/>
            <p:cNvSpPr/>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2" name="觅知网-不倒翁ID:189359941"/>
            <p:cNvSpPr/>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3" name="觅知网-不倒翁ID:189359941"/>
            <p:cNvSpPr/>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4" name="觅知网-不倒翁ID:189359941"/>
            <p:cNvSpPr/>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5" name="觅知网-不倒翁ID:189359941"/>
            <p:cNvSpPr/>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6" name="觅知网-不倒翁ID:189359941"/>
            <p:cNvSpPr/>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7" name="觅知网-不倒翁ID:189359941"/>
            <p:cNvSpPr/>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8" name="觅知网-不倒翁ID:189359941"/>
            <p:cNvSpPr>
              <a:spLocks noChangeArrowheads="1"/>
            </p:cNvSpPr>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5" name="觅知网-不倒翁ID:189359941"/>
          <p:cNvGrpSpPr/>
          <p:nvPr>
            <p:custDataLst>
              <p:tags r:id="rId1"/>
            </p:custDataLst>
          </p:nvPr>
        </p:nvGrpSpPr>
        <p:grpSpPr>
          <a:xfrm>
            <a:off x="955163" y="647056"/>
            <a:ext cx="10294372" cy="6835208"/>
            <a:chOff x="1933880" y="1452820"/>
            <a:chExt cx="8655456" cy="5747008"/>
          </a:xfrm>
        </p:grpSpPr>
        <p:sp>
          <p:nvSpPr>
            <p:cNvPr id="13" name="觅知网-不倒翁ID:189359941"/>
            <p:cNvSpPr/>
            <p:nvPr/>
          </p:nvSpPr>
          <p:spPr>
            <a:xfrm rot="21314498">
              <a:off x="1933880" y="1453250"/>
              <a:ext cx="8410937" cy="5746578"/>
            </a:xfrm>
            <a:custGeom>
              <a:avLst/>
              <a:gdLst>
                <a:gd name="connsiteX0" fmla="*/ 8410936 w 8410937"/>
                <a:gd name="connsiteY0" fmla="*/ 0 h 5746578"/>
                <a:gd name="connsiteX1" fmla="*/ 8410937 w 8410937"/>
                <a:gd name="connsiteY1" fmla="*/ 5746578 h 5746578"/>
                <a:gd name="connsiteX2" fmla="*/ 0 w 8410937"/>
                <a:gd name="connsiteY2" fmla="*/ 5046446 h 5746578"/>
                <a:gd name="connsiteX3" fmla="*/ 0 w 8410937"/>
                <a:gd name="connsiteY3" fmla="*/ 0 h 5746578"/>
              </a:gdLst>
              <a:ahLst/>
              <a:cxnLst>
                <a:cxn ang="0">
                  <a:pos x="connsiteX0" y="connsiteY0"/>
                </a:cxn>
                <a:cxn ang="0">
                  <a:pos x="connsiteX1" y="connsiteY1"/>
                </a:cxn>
                <a:cxn ang="0">
                  <a:pos x="connsiteX2" y="connsiteY2"/>
                </a:cxn>
                <a:cxn ang="0">
                  <a:pos x="connsiteX3" y="connsiteY3"/>
                </a:cxn>
              </a:cxnLst>
              <a:rect l="l" t="t" r="r" b="b"/>
              <a:pathLst>
                <a:path w="8410937" h="5746578">
                  <a:moveTo>
                    <a:pt x="8410936" y="0"/>
                  </a:moveTo>
                  <a:lnTo>
                    <a:pt x="8410937" y="5746578"/>
                  </a:lnTo>
                  <a:lnTo>
                    <a:pt x="0" y="5046446"/>
                  </a:lnTo>
                  <a:lnTo>
                    <a:pt x="0" y="0"/>
                  </a:lnTo>
                  <a:close/>
                </a:path>
              </a:pathLst>
            </a:custGeom>
            <a:solidFill>
              <a:srgbClr val="34477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14" name="觅知网-不倒翁ID:189359941"/>
            <p:cNvSpPr/>
            <p:nvPr/>
          </p:nvSpPr>
          <p:spPr>
            <a:xfrm>
              <a:off x="2178400" y="1452820"/>
              <a:ext cx="8410936" cy="5388246"/>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alpha val="93000"/>
              </a:schemeClr>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grpSp>
      <p:grpSp>
        <p:nvGrpSpPr>
          <p:cNvPr id="8" name="觅知网-不倒翁ID:189359941"/>
          <p:cNvGrpSpPr/>
          <p:nvPr>
            <p:custDataLst>
              <p:tags r:id="rId2"/>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grpSp>
      <p:sp>
        <p:nvSpPr>
          <p:cNvPr id="11" name="觅知网-不倒翁ID:189359941"/>
          <p:cNvSpPr txBox="1"/>
          <p:nvPr>
            <p:custDataLst>
              <p:tags r:id="rId3"/>
            </p:custDataLst>
          </p:nvPr>
        </p:nvSpPr>
        <p:spPr>
          <a:xfrm>
            <a:off x="2760394" y="2659883"/>
            <a:ext cx="6647974"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a:solidFill>
                  <a:schemeClr val="accent1"/>
                </a:solidFill>
                <a:latin typeface="思源宋体 CN Heavy" panose="02020900000000000000" charset="-122"/>
                <a:ea typeface="思源宋体 CN Heavy" panose="02020900000000000000" charset="-122"/>
                <a:cs typeface="+mn-ea"/>
              </a:rPr>
              <a:t>实验结果与分析</a:t>
            </a:r>
          </a:p>
        </p:txBody>
      </p:sp>
      <p:sp>
        <p:nvSpPr>
          <p:cNvPr id="12" name="觅知网-不倒翁ID:189359941"/>
          <p:cNvSpPr txBox="1"/>
          <p:nvPr/>
        </p:nvSpPr>
        <p:spPr>
          <a:xfrm>
            <a:off x="5383367" y="1880058"/>
            <a:ext cx="1415772"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mj-ea"/>
                <a:ea typeface="+mj-ea"/>
                <a:cs typeface="思源黑体 CN Regular" panose="020B0500000000000000" charset="-122"/>
              </a:rPr>
              <a:t>第三部分</a:t>
            </a:r>
          </a:p>
        </p:txBody>
      </p:sp>
      <p:cxnSp>
        <p:nvCxnSpPr>
          <p:cNvPr id="18" name="觅知网-不倒翁ID:189359941"/>
          <p:cNvCxnSpPr/>
          <p:nvPr>
            <p:custDataLst>
              <p:tags r:id="rId4"/>
            </p:custDataLst>
          </p:nvPr>
        </p:nvCxnSpPr>
        <p:spPr>
          <a:xfrm>
            <a:off x="2964215"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ea"/>
              <a:sym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灵巧手运动性能测试</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实验设计与结果</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3.1</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文本框 24">
            <a:extLst>
              <a:ext uri="{FF2B5EF4-FFF2-40B4-BE49-F238E27FC236}">
                <a16:creationId xmlns:a16="http://schemas.microsoft.com/office/drawing/2014/main" id="{57485E9C-F5A4-1E5E-D838-32F5DD39C05C}"/>
              </a:ext>
            </a:extLst>
          </p:cNvPr>
          <p:cNvSpPr txBox="1"/>
          <p:nvPr/>
        </p:nvSpPr>
        <p:spPr>
          <a:xfrm>
            <a:off x="899811" y="1227254"/>
            <a:ext cx="10236749" cy="1289905"/>
          </a:xfrm>
          <a:prstGeom prst="rect">
            <a:avLst/>
          </a:prstGeom>
          <a:noFill/>
          <a:ln w="19050">
            <a:solidFill>
              <a:srgbClr val="0070C0"/>
            </a:solidFill>
          </a:ln>
        </p:spPr>
        <p:txBody>
          <a:bodyPr wrap="square" rtlCol="0">
            <a:spAutoFit/>
          </a:bodyPr>
          <a:lstStyle/>
          <a:p>
            <a:pPr>
              <a:lnSpc>
                <a:spcPct val="150000"/>
              </a:lnSpc>
            </a:pPr>
            <a:r>
              <a:rPr lang="zh-CN" altLang="en-US"/>
              <a:t>对人手典型动作进行模仿，进行灵巧手各个自由度的测试实验：</a:t>
            </a:r>
            <a:endParaRPr lang="en-US" altLang="zh-CN"/>
          </a:p>
          <a:p>
            <a:pPr marL="285750" indent="-285750">
              <a:lnSpc>
                <a:spcPct val="150000"/>
              </a:lnSpc>
              <a:buFont typeface="Wingdings" panose="05000000000000000000" pitchFamily="2" charset="2"/>
              <a:buChar char="ü"/>
            </a:pPr>
            <a:r>
              <a:rPr lang="zh-CN" altLang="en-US" b="1"/>
              <a:t>数字比划动作</a:t>
            </a:r>
            <a:r>
              <a:rPr lang="zh-CN" altLang="en-US"/>
              <a:t>展示，充分测试五根手指的自由度，检测灵巧手是否可控。</a:t>
            </a:r>
            <a:endParaRPr lang="en-US" altLang="zh-CN"/>
          </a:p>
          <a:p>
            <a:pPr marL="285750" indent="-285750">
              <a:lnSpc>
                <a:spcPct val="150000"/>
              </a:lnSpc>
              <a:buFont typeface="Wingdings" panose="05000000000000000000" pitchFamily="2" charset="2"/>
              <a:buChar char="ü"/>
            </a:pPr>
            <a:r>
              <a:rPr lang="zh-CN" altLang="en-US" b="1"/>
              <a:t>抓取</a:t>
            </a:r>
            <a:r>
              <a:rPr lang="zh-CN" altLang="en-US"/>
              <a:t>、</a:t>
            </a:r>
            <a:r>
              <a:rPr lang="zh-CN" altLang="en-US" b="1"/>
              <a:t>夹取</a:t>
            </a:r>
            <a:r>
              <a:rPr lang="zh-CN" altLang="en-US"/>
              <a:t>、</a:t>
            </a:r>
            <a:r>
              <a:rPr lang="zh-CN" altLang="en-US" b="1"/>
              <a:t>捏取</a:t>
            </a:r>
            <a:r>
              <a:rPr lang="zh-CN" altLang="en-US"/>
              <a:t>动作模仿，测试灵巧手对于人手常见操作的模仿能力。</a:t>
            </a:r>
            <a:endParaRPr lang="en-US" altLang="zh-CN"/>
          </a:p>
        </p:txBody>
      </p:sp>
      <p:sp>
        <p:nvSpPr>
          <p:cNvPr id="26" name="文本框 25">
            <a:extLst>
              <a:ext uri="{FF2B5EF4-FFF2-40B4-BE49-F238E27FC236}">
                <a16:creationId xmlns:a16="http://schemas.microsoft.com/office/drawing/2014/main" id="{A0E0A594-2657-3F56-63DA-95900A010DD4}"/>
              </a:ext>
            </a:extLst>
          </p:cNvPr>
          <p:cNvSpPr txBox="1"/>
          <p:nvPr/>
        </p:nvSpPr>
        <p:spPr>
          <a:xfrm>
            <a:off x="407612" y="1052736"/>
            <a:ext cx="492443" cy="1631216"/>
          </a:xfrm>
          <a:prstGeom prst="rect">
            <a:avLst/>
          </a:prstGeom>
          <a:solidFill>
            <a:srgbClr val="27355A"/>
          </a:solidFill>
        </p:spPr>
        <p:txBody>
          <a:bodyPr vert="eaVert"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运动测试实验</a:t>
            </a:r>
          </a:p>
        </p:txBody>
      </p:sp>
      <p:pic>
        <p:nvPicPr>
          <p:cNvPr id="28" name="图片 27">
            <a:extLst>
              <a:ext uri="{FF2B5EF4-FFF2-40B4-BE49-F238E27FC236}">
                <a16:creationId xmlns:a16="http://schemas.microsoft.com/office/drawing/2014/main" id="{0EAC16FE-2F24-3C4F-4FFD-48546E6E82F5}"/>
              </a:ext>
            </a:extLst>
          </p:cNvPr>
          <p:cNvPicPr>
            <a:picLocks noChangeAspect="1"/>
          </p:cNvPicPr>
          <p:nvPr/>
        </p:nvPicPr>
        <p:blipFill>
          <a:blip r:embed="rId3"/>
          <a:stretch>
            <a:fillRect/>
          </a:stretch>
        </p:blipFill>
        <p:spPr>
          <a:xfrm>
            <a:off x="639227" y="2900328"/>
            <a:ext cx="4985918" cy="3299581"/>
          </a:xfrm>
          <a:prstGeom prst="rect">
            <a:avLst/>
          </a:prstGeom>
        </p:spPr>
      </p:pic>
      <p:pic>
        <p:nvPicPr>
          <p:cNvPr id="30" name="图片 29">
            <a:extLst>
              <a:ext uri="{FF2B5EF4-FFF2-40B4-BE49-F238E27FC236}">
                <a16:creationId xmlns:a16="http://schemas.microsoft.com/office/drawing/2014/main" id="{DE7B4489-245B-F93C-E763-7575026BDA69}"/>
              </a:ext>
            </a:extLst>
          </p:cNvPr>
          <p:cNvPicPr>
            <a:picLocks noChangeAspect="1"/>
          </p:cNvPicPr>
          <p:nvPr/>
        </p:nvPicPr>
        <p:blipFill>
          <a:blip r:embed="rId4"/>
          <a:srcRect l="1731" t="1" b="2599"/>
          <a:stretch/>
        </p:blipFill>
        <p:spPr>
          <a:xfrm>
            <a:off x="6566856" y="2803705"/>
            <a:ext cx="4288379" cy="3492828"/>
          </a:xfrm>
          <a:prstGeom prst="rect">
            <a:avLst/>
          </a:prstGeom>
        </p:spPr>
      </p:pic>
      <p:sp>
        <p:nvSpPr>
          <p:cNvPr id="31" name="文本框 30">
            <a:extLst>
              <a:ext uri="{FF2B5EF4-FFF2-40B4-BE49-F238E27FC236}">
                <a16:creationId xmlns:a16="http://schemas.microsoft.com/office/drawing/2014/main" id="{A5E56631-88C8-B3C3-247A-29C3F98BDDC5}"/>
              </a:ext>
            </a:extLst>
          </p:cNvPr>
          <p:cNvSpPr txBox="1"/>
          <p:nvPr/>
        </p:nvSpPr>
        <p:spPr>
          <a:xfrm>
            <a:off x="1271464" y="6383023"/>
            <a:ext cx="3081171"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人手经典手势图</a:t>
            </a:r>
            <a:endParaRPr lang="zh-CN" altLang="en-US" sz="2000" baseline="3000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36D47709-E67A-53B6-B647-2F4DD48050DB}"/>
              </a:ext>
            </a:extLst>
          </p:cNvPr>
          <p:cNvSpPr txBox="1"/>
          <p:nvPr/>
        </p:nvSpPr>
        <p:spPr>
          <a:xfrm>
            <a:off x="7170459" y="6383023"/>
            <a:ext cx="3081171"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灵巧手模仿手势图</a:t>
            </a:r>
            <a:endParaRPr lang="zh-CN" altLang="en-US" sz="2000" baseline="30000">
              <a:latin typeface="宋体" panose="02010600030101010101" pitchFamily="2" charset="-122"/>
              <a:ea typeface="宋体" panose="02010600030101010101" pitchFamily="2" charset="-122"/>
            </a:endParaRPr>
          </a:p>
        </p:txBody>
      </p:sp>
      <p:sp>
        <p:nvSpPr>
          <p:cNvPr id="2" name="灯片编号占位符 4">
            <a:extLst>
              <a:ext uri="{FF2B5EF4-FFF2-40B4-BE49-F238E27FC236}">
                <a16:creationId xmlns:a16="http://schemas.microsoft.com/office/drawing/2014/main" id="{93826060-38D1-A078-CE55-C056BFF038D4}"/>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23</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179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42c81e1c44d47b1d167b50bb8dc9d26c">
            <a:hlinkClick r:id="" action="ppaction://media"/>
            <a:extLst>
              <a:ext uri="{FF2B5EF4-FFF2-40B4-BE49-F238E27FC236}">
                <a16:creationId xmlns:a16="http://schemas.microsoft.com/office/drawing/2014/main" id="{2724A358-5E60-B599-672F-E44F8D65E6EB}"/>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22163" r="23200"/>
          <a:stretch/>
        </p:blipFill>
        <p:spPr>
          <a:xfrm>
            <a:off x="663487" y="1215388"/>
            <a:ext cx="5157614" cy="5309955"/>
          </a:xfrm>
          <a:prstGeom prst="rect">
            <a:avLst/>
          </a:prstGeom>
        </p:spPr>
      </p:pic>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灵巧手运动性能测试</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视频展示</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3.1</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 name="e5b51ed7828904778ad17fb3de78b689">
            <a:hlinkClick r:id="" action="ppaction://media"/>
            <a:extLst>
              <a:ext uri="{FF2B5EF4-FFF2-40B4-BE49-F238E27FC236}">
                <a16:creationId xmlns:a16="http://schemas.microsoft.com/office/drawing/2014/main" id="{C94A8264-CCA3-8A25-D55E-91E4033CAC1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216351" y="1268760"/>
            <a:ext cx="5663952" cy="5309955"/>
          </a:xfrm>
          <a:prstGeom prst="rect">
            <a:avLst/>
          </a:prstGeom>
        </p:spPr>
      </p:pic>
      <p:sp>
        <p:nvSpPr>
          <p:cNvPr id="6" name="文本框 5">
            <a:extLst>
              <a:ext uri="{FF2B5EF4-FFF2-40B4-BE49-F238E27FC236}">
                <a16:creationId xmlns:a16="http://schemas.microsoft.com/office/drawing/2014/main" id="{1863256F-1B51-B53A-8620-C86FBEF60C80}"/>
              </a:ext>
            </a:extLst>
          </p:cNvPr>
          <p:cNvSpPr txBox="1"/>
          <p:nvPr/>
        </p:nvSpPr>
        <p:spPr>
          <a:xfrm>
            <a:off x="4439816" y="1225555"/>
            <a:ext cx="1312439" cy="461665"/>
          </a:xfrm>
          <a:prstGeom prst="rect">
            <a:avLst/>
          </a:prstGeom>
          <a:noFill/>
        </p:spPr>
        <p:txBody>
          <a:bodyPr wrap="square" rtlCol="0">
            <a:spAutoFit/>
          </a:bodyPr>
          <a:lstStyle/>
          <a:p>
            <a:r>
              <a:rPr lang="en-US" altLang="zh-CN" sz="2400">
                <a:solidFill>
                  <a:schemeClr val="bg2"/>
                </a:solidFill>
              </a:rPr>
              <a:t>3</a:t>
            </a:r>
            <a:r>
              <a:rPr lang="zh-CN" altLang="en-US" sz="2400">
                <a:solidFill>
                  <a:schemeClr val="bg2"/>
                </a:solidFill>
              </a:rPr>
              <a:t>倍加速</a:t>
            </a:r>
          </a:p>
        </p:txBody>
      </p:sp>
      <p:sp>
        <p:nvSpPr>
          <p:cNvPr id="7" name="文本框 6">
            <a:extLst>
              <a:ext uri="{FF2B5EF4-FFF2-40B4-BE49-F238E27FC236}">
                <a16:creationId xmlns:a16="http://schemas.microsoft.com/office/drawing/2014/main" id="{86722C40-5791-9C3C-7EEA-CCC1BEBB03AD}"/>
              </a:ext>
            </a:extLst>
          </p:cNvPr>
          <p:cNvSpPr txBox="1"/>
          <p:nvPr/>
        </p:nvSpPr>
        <p:spPr>
          <a:xfrm>
            <a:off x="10585241" y="1185942"/>
            <a:ext cx="1312439" cy="461665"/>
          </a:xfrm>
          <a:prstGeom prst="rect">
            <a:avLst/>
          </a:prstGeom>
          <a:noFill/>
        </p:spPr>
        <p:txBody>
          <a:bodyPr wrap="square" rtlCol="0">
            <a:spAutoFit/>
          </a:bodyPr>
          <a:lstStyle/>
          <a:p>
            <a:r>
              <a:rPr lang="en-US" altLang="zh-CN" sz="2400">
                <a:solidFill>
                  <a:schemeClr val="bg2"/>
                </a:solidFill>
              </a:rPr>
              <a:t>3</a:t>
            </a:r>
            <a:r>
              <a:rPr lang="zh-CN" altLang="en-US" sz="2400">
                <a:solidFill>
                  <a:schemeClr val="bg2"/>
                </a:solidFill>
              </a:rPr>
              <a:t>倍加速</a:t>
            </a:r>
          </a:p>
        </p:txBody>
      </p:sp>
      <p:sp>
        <p:nvSpPr>
          <p:cNvPr id="2" name="灯片编号占位符 4">
            <a:extLst>
              <a:ext uri="{FF2B5EF4-FFF2-40B4-BE49-F238E27FC236}">
                <a16:creationId xmlns:a16="http://schemas.microsoft.com/office/drawing/2014/main" id="{6E4B5D83-B5D2-A383-2DDB-B6D1EA6EEA80}"/>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24</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798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04" fill="hold"/>
                                        <p:tgtEl>
                                          <p:spTgt spid="9"/>
                                        </p:tgtEl>
                                      </p:cBhvr>
                                    </p:cmd>
                                  </p:childTnLst>
                                </p:cTn>
                              </p:par>
                            </p:childTnLst>
                          </p:cTn>
                        </p:par>
                        <p:par>
                          <p:cTn id="7" fill="hold">
                            <p:stCondLst>
                              <p:cond delay="5604"/>
                            </p:stCondLst>
                            <p:childTnLst>
                              <p:par>
                                <p:cTn id="8" presetID="1" presetClass="mediacall" presetSubtype="0" fill="hold" nodeType="afterEffect">
                                  <p:stCondLst>
                                    <p:cond delay="0"/>
                                  </p:stCondLst>
                                  <p:childTnLst>
                                    <p:cmd type="call" cmd="playFrom(0.0)">
                                      <p:cBhvr>
                                        <p:cTn id="9" dur="160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remove" display="0">
                  <p:stCondLst>
                    <p:cond delay="indefinite"/>
                  </p:stCondLst>
                </p:cTn>
                <p:tgtEl>
                  <p:spTgt spid="9"/>
                </p:tgtEl>
              </p:cMediaNode>
            </p:video>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9"/>
                                        </p:tgtEl>
                                      </p:cBhvr>
                                    </p:cmd>
                                  </p:childTnLst>
                                </p:cTn>
                              </p:par>
                            </p:childTnLst>
                          </p:cTn>
                        </p:par>
                      </p:childTnLst>
                    </p:cTn>
                  </p:par>
                </p:childTnLst>
              </p:cTn>
              <p:nextCondLst>
                <p:cond evt="onClick" delay="0">
                  <p:tgtEl>
                    <p:spTgt spid="9"/>
                  </p:tgtEl>
                </p:cond>
              </p:nextCondLst>
            </p:seq>
            <p:video>
              <p:cMediaNode vol="80000">
                <p:cTn id="16" repeatCount="indefinite" fill="remove"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灵巧手传感性能测试</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实验设计与结果</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3.2</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文本框 24">
            <a:extLst>
              <a:ext uri="{FF2B5EF4-FFF2-40B4-BE49-F238E27FC236}">
                <a16:creationId xmlns:a16="http://schemas.microsoft.com/office/drawing/2014/main" id="{57485E9C-F5A4-1E5E-D838-32F5DD39C05C}"/>
              </a:ext>
            </a:extLst>
          </p:cNvPr>
          <p:cNvSpPr txBox="1"/>
          <p:nvPr/>
        </p:nvSpPr>
        <p:spPr>
          <a:xfrm>
            <a:off x="900055" y="1015642"/>
            <a:ext cx="10236749" cy="1705403"/>
          </a:xfrm>
          <a:prstGeom prst="rect">
            <a:avLst/>
          </a:prstGeom>
          <a:noFill/>
          <a:ln w="19050">
            <a:solidFill>
              <a:srgbClr val="0070C0"/>
            </a:solidFill>
          </a:ln>
        </p:spPr>
        <p:txBody>
          <a:bodyPr wrap="square" rtlCol="0">
            <a:spAutoFit/>
          </a:bodyPr>
          <a:lstStyle/>
          <a:p>
            <a:pPr>
              <a:lnSpc>
                <a:spcPct val="150000"/>
              </a:lnSpc>
            </a:pPr>
            <a:r>
              <a:rPr lang="zh-CN" altLang="en-US"/>
              <a:t>对人手抓握动作进行模仿，进行灵巧手传感能力测试实验：</a:t>
            </a:r>
            <a:endParaRPr lang="en-US" altLang="zh-CN"/>
          </a:p>
          <a:p>
            <a:pPr>
              <a:lnSpc>
                <a:spcPct val="150000"/>
              </a:lnSpc>
            </a:pPr>
            <a:r>
              <a:rPr lang="en-US" altLang="zh-CN"/>
              <a:t>1</a:t>
            </a:r>
            <a:r>
              <a:rPr lang="zh-CN" altLang="en-US"/>
              <a:t>，使用抓握动作对目标物体进行抓取，在过程中产生</a:t>
            </a:r>
            <a:r>
              <a:rPr lang="zh-CN" altLang="en-US" b="1"/>
              <a:t>触觉感知信号</a:t>
            </a:r>
            <a:r>
              <a:rPr lang="zh-CN" altLang="en-US"/>
              <a:t>。</a:t>
            </a:r>
            <a:endParaRPr lang="en-US" altLang="zh-CN"/>
          </a:p>
          <a:p>
            <a:pPr>
              <a:lnSpc>
                <a:spcPct val="150000"/>
              </a:lnSpc>
            </a:pPr>
            <a:r>
              <a:rPr lang="en-US" altLang="zh-CN"/>
              <a:t>2</a:t>
            </a:r>
            <a:r>
              <a:rPr lang="zh-CN" altLang="en-US"/>
              <a:t>，利用</a:t>
            </a:r>
            <a:r>
              <a:rPr lang="en-US" altLang="zh-CN" b="1"/>
              <a:t>Labview</a:t>
            </a:r>
            <a:r>
              <a:rPr lang="zh-CN" altLang="en-US" b="1"/>
              <a:t>信号采集</a:t>
            </a:r>
            <a:r>
              <a:rPr lang="zh-CN" altLang="en-US"/>
              <a:t>程序过滤高频信号，进行信号采集处理。</a:t>
            </a:r>
            <a:endParaRPr lang="en-US" altLang="zh-CN"/>
          </a:p>
          <a:p>
            <a:pPr>
              <a:lnSpc>
                <a:spcPct val="150000"/>
              </a:lnSpc>
            </a:pPr>
            <a:r>
              <a:rPr lang="en-US" altLang="zh-CN"/>
              <a:t>3</a:t>
            </a:r>
            <a:r>
              <a:rPr lang="zh-CN" altLang="en-US"/>
              <a:t>，对于可视化图像进行分析。</a:t>
            </a:r>
            <a:endParaRPr lang="en-US" altLang="zh-CN"/>
          </a:p>
        </p:txBody>
      </p:sp>
      <p:sp>
        <p:nvSpPr>
          <p:cNvPr id="26" name="文本框 25">
            <a:extLst>
              <a:ext uri="{FF2B5EF4-FFF2-40B4-BE49-F238E27FC236}">
                <a16:creationId xmlns:a16="http://schemas.microsoft.com/office/drawing/2014/main" id="{A0E0A594-2657-3F56-63DA-95900A010DD4}"/>
              </a:ext>
            </a:extLst>
          </p:cNvPr>
          <p:cNvSpPr txBox="1"/>
          <p:nvPr/>
        </p:nvSpPr>
        <p:spPr>
          <a:xfrm>
            <a:off x="407612" y="1052736"/>
            <a:ext cx="492443" cy="1631216"/>
          </a:xfrm>
          <a:prstGeom prst="rect">
            <a:avLst/>
          </a:prstGeom>
          <a:solidFill>
            <a:srgbClr val="27355A"/>
          </a:solidFill>
        </p:spPr>
        <p:txBody>
          <a:bodyPr vert="eaVert"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运动测试实验</a:t>
            </a:r>
          </a:p>
        </p:txBody>
      </p:sp>
      <p:sp>
        <p:nvSpPr>
          <p:cNvPr id="31" name="文本框 30">
            <a:extLst>
              <a:ext uri="{FF2B5EF4-FFF2-40B4-BE49-F238E27FC236}">
                <a16:creationId xmlns:a16="http://schemas.microsoft.com/office/drawing/2014/main" id="{A5E56631-88C8-B3C3-247A-29C3F98BDDC5}"/>
              </a:ext>
            </a:extLst>
          </p:cNvPr>
          <p:cNvSpPr txBox="1"/>
          <p:nvPr/>
        </p:nvSpPr>
        <p:spPr>
          <a:xfrm>
            <a:off x="1271464" y="6383023"/>
            <a:ext cx="3081171"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抓握物体图</a:t>
            </a:r>
            <a:endParaRPr lang="zh-CN" altLang="en-US" sz="2000" baseline="3000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36D47709-E67A-53B6-B647-2F4DD48050DB}"/>
              </a:ext>
            </a:extLst>
          </p:cNvPr>
          <p:cNvSpPr txBox="1"/>
          <p:nvPr/>
        </p:nvSpPr>
        <p:spPr>
          <a:xfrm>
            <a:off x="7170459" y="6383023"/>
            <a:ext cx="3318029"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Labview</a:t>
            </a:r>
            <a:r>
              <a:rPr lang="zh-CN" altLang="en-US" sz="2000">
                <a:latin typeface="宋体" panose="02010600030101010101" pitchFamily="2" charset="-122"/>
                <a:ea typeface="宋体" panose="02010600030101010101" pitchFamily="2" charset="-122"/>
              </a:rPr>
              <a:t>滤波采集程序</a:t>
            </a:r>
            <a:endParaRPr lang="zh-CN" altLang="en-US" sz="2000" baseline="30000">
              <a:latin typeface="宋体" panose="02010600030101010101" pitchFamily="2" charset="-122"/>
              <a:ea typeface="宋体" panose="02010600030101010101" pitchFamily="2" charset="-122"/>
            </a:endParaRPr>
          </a:p>
        </p:txBody>
      </p:sp>
      <p:pic>
        <p:nvPicPr>
          <p:cNvPr id="5" name="图片 4" descr="图形用户界面, 网站&#10;&#10;AI 生成的内容可能不正确。">
            <a:extLst>
              <a:ext uri="{FF2B5EF4-FFF2-40B4-BE49-F238E27FC236}">
                <a16:creationId xmlns:a16="http://schemas.microsoft.com/office/drawing/2014/main" id="{132F23A2-D647-0458-8AC3-F80A86C32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2" y="2810011"/>
            <a:ext cx="3640214" cy="3643325"/>
          </a:xfrm>
          <a:prstGeom prst="rect">
            <a:avLst/>
          </a:prstGeom>
        </p:spPr>
      </p:pic>
      <p:pic>
        <p:nvPicPr>
          <p:cNvPr id="6" name="图片 5">
            <a:extLst>
              <a:ext uri="{FF2B5EF4-FFF2-40B4-BE49-F238E27FC236}">
                <a16:creationId xmlns:a16="http://schemas.microsoft.com/office/drawing/2014/main" id="{FF10B39A-77DB-68E8-1944-C879DB39D179}"/>
              </a:ext>
            </a:extLst>
          </p:cNvPr>
          <p:cNvPicPr>
            <a:picLocks noChangeAspect="1"/>
          </p:cNvPicPr>
          <p:nvPr/>
        </p:nvPicPr>
        <p:blipFill>
          <a:blip r:embed="rId4"/>
          <a:stretch>
            <a:fillRect/>
          </a:stretch>
        </p:blipFill>
        <p:spPr>
          <a:xfrm>
            <a:off x="4978629" y="3140968"/>
            <a:ext cx="6878487" cy="2808311"/>
          </a:xfrm>
          <a:prstGeom prst="rect">
            <a:avLst/>
          </a:prstGeom>
        </p:spPr>
      </p:pic>
      <p:sp>
        <p:nvSpPr>
          <p:cNvPr id="2" name="灯片编号占位符 4">
            <a:extLst>
              <a:ext uri="{FF2B5EF4-FFF2-40B4-BE49-F238E27FC236}">
                <a16:creationId xmlns:a16="http://schemas.microsoft.com/office/drawing/2014/main" id="{AA5F26CD-56EC-EFC5-5002-45B19D6983C3}"/>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25</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6316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灵巧手传感性能测试</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视频展示</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3.2</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9" name="触觉视频">
            <a:hlinkClick r:id="" action="ppaction://media"/>
            <a:extLst>
              <a:ext uri="{FF2B5EF4-FFF2-40B4-BE49-F238E27FC236}">
                <a16:creationId xmlns:a16="http://schemas.microsoft.com/office/drawing/2014/main" id="{CE08B4D5-81C0-C665-751A-E93F6372E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3464" y="1028869"/>
            <a:ext cx="9665072" cy="5436604"/>
          </a:xfrm>
          <a:prstGeom prst="rect">
            <a:avLst/>
          </a:prstGeom>
        </p:spPr>
      </p:pic>
      <p:sp>
        <p:nvSpPr>
          <p:cNvPr id="13" name="文本框 12">
            <a:extLst>
              <a:ext uri="{FF2B5EF4-FFF2-40B4-BE49-F238E27FC236}">
                <a16:creationId xmlns:a16="http://schemas.microsoft.com/office/drawing/2014/main" id="{D5C8E640-E206-E813-F7B8-D1FAA7404F0C}"/>
              </a:ext>
            </a:extLst>
          </p:cNvPr>
          <p:cNvSpPr txBox="1"/>
          <p:nvPr/>
        </p:nvSpPr>
        <p:spPr>
          <a:xfrm>
            <a:off x="4943872" y="1060545"/>
            <a:ext cx="1312439" cy="461665"/>
          </a:xfrm>
          <a:prstGeom prst="rect">
            <a:avLst/>
          </a:prstGeom>
          <a:noFill/>
        </p:spPr>
        <p:txBody>
          <a:bodyPr wrap="square" rtlCol="0">
            <a:spAutoFit/>
          </a:bodyPr>
          <a:lstStyle/>
          <a:p>
            <a:r>
              <a:rPr lang="en-US" altLang="zh-CN" sz="2400">
                <a:solidFill>
                  <a:schemeClr val="bg2"/>
                </a:solidFill>
              </a:rPr>
              <a:t>2</a:t>
            </a:r>
            <a:r>
              <a:rPr lang="zh-CN" altLang="en-US" sz="2400">
                <a:solidFill>
                  <a:schemeClr val="bg2"/>
                </a:solidFill>
              </a:rPr>
              <a:t>倍加速</a:t>
            </a:r>
          </a:p>
        </p:txBody>
      </p:sp>
      <p:sp>
        <p:nvSpPr>
          <p:cNvPr id="2" name="灯片编号占位符 4">
            <a:extLst>
              <a:ext uri="{FF2B5EF4-FFF2-40B4-BE49-F238E27FC236}">
                <a16:creationId xmlns:a16="http://schemas.microsoft.com/office/drawing/2014/main" id="{9F80172A-98CD-CA73-5F3E-3106FCB25824}"/>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26</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043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2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灵巧手传感性能测试</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信号图处理分析</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3.2</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a:extLst>
              <a:ext uri="{FF2B5EF4-FFF2-40B4-BE49-F238E27FC236}">
                <a16:creationId xmlns:a16="http://schemas.microsoft.com/office/drawing/2014/main" id="{69E62900-095E-D4C2-3A0F-88AA8F0C0277}"/>
              </a:ext>
            </a:extLst>
          </p:cNvPr>
          <p:cNvPicPr>
            <a:picLocks noChangeAspect="1"/>
          </p:cNvPicPr>
          <p:nvPr/>
        </p:nvPicPr>
        <p:blipFill rotWithShape="1">
          <a:blip r:embed="rId3"/>
          <a:srcRect l="1540" r="2659" b="2112"/>
          <a:stretch/>
        </p:blipFill>
        <p:spPr bwMode="auto">
          <a:xfrm>
            <a:off x="1199456" y="876301"/>
            <a:ext cx="9937104" cy="5908018"/>
          </a:xfrm>
          <a:prstGeom prst="rect">
            <a:avLst/>
          </a:prstGeom>
          <a:ln>
            <a:noFill/>
          </a:ln>
          <a:extLst>
            <a:ext uri="{53640926-AAD7-44D8-BBD7-CCE9431645EC}">
              <a14:shadowObscured xmlns:a14="http://schemas.microsoft.com/office/drawing/2010/main"/>
            </a:ext>
          </a:extLst>
        </p:spPr>
      </p:pic>
      <p:sp>
        <p:nvSpPr>
          <p:cNvPr id="5" name="灯片编号占位符 4">
            <a:extLst>
              <a:ext uri="{FF2B5EF4-FFF2-40B4-BE49-F238E27FC236}">
                <a16:creationId xmlns:a16="http://schemas.microsoft.com/office/drawing/2014/main" id="{4F7443ED-6C6C-88E8-E0D7-074352B6DD86}"/>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27</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6514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觅知网-不倒翁ID:189359941"/>
          <p:cNvGrpSpPr/>
          <p:nvPr/>
        </p:nvGrpSpPr>
        <p:grpSpPr>
          <a:xfrm>
            <a:off x="-178347" y="-186482"/>
            <a:ext cx="3810736" cy="6483102"/>
            <a:chOff x="695400" y="8111548"/>
            <a:chExt cx="3810736" cy="6483102"/>
          </a:xfrm>
          <a:solidFill>
            <a:srgbClr val="344778">
              <a:alpha val="5000"/>
            </a:srgbClr>
          </a:solidFill>
        </p:grpSpPr>
        <p:sp>
          <p:nvSpPr>
            <p:cNvPr id="113" name="觅知网-不倒翁ID:189359941"/>
            <p:cNvSpPr/>
            <p:nvPr/>
          </p:nvSpPr>
          <p:spPr bwMode="auto">
            <a:xfrm>
              <a:off x="3812011" y="13747819"/>
              <a:ext cx="694125" cy="465063"/>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4" name="觅知网-不倒翁ID:189359941"/>
            <p:cNvSpPr/>
            <p:nvPr/>
          </p:nvSpPr>
          <p:spPr bwMode="auto">
            <a:xfrm>
              <a:off x="3360830" y="13685350"/>
              <a:ext cx="631656" cy="492830"/>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5" name="觅知网-不倒翁ID:189359941"/>
            <p:cNvSpPr/>
            <p:nvPr/>
          </p:nvSpPr>
          <p:spPr bwMode="auto">
            <a:xfrm>
              <a:off x="2930473" y="13532643"/>
              <a:ext cx="562243" cy="555300"/>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6" name="觅知网-不倒翁ID:189359941"/>
            <p:cNvSpPr/>
            <p:nvPr/>
          </p:nvSpPr>
          <p:spPr bwMode="auto">
            <a:xfrm>
              <a:off x="2513998" y="13310524"/>
              <a:ext cx="492831" cy="624708"/>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7" name="觅知网-不倒翁ID:189359941"/>
            <p:cNvSpPr/>
            <p:nvPr/>
          </p:nvSpPr>
          <p:spPr bwMode="auto">
            <a:xfrm>
              <a:off x="2118352" y="13018993"/>
              <a:ext cx="437300" cy="694121"/>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8" name="觅知网-不倒翁ID:189359941"/>
            <p:cNvSpPr/>
            <p:nvPr/>
          </p:nvSpPr>
          <p:spPr bwMode="auto">
            <a:xfrm>
              <a:off x="1833759" y="12678873"/>
              <a:ext cx="347063" cy="735770"/>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9" name="觅知网-不倒翁ID:189359941"/>
            <p:cNvSpPr/>
            <p:nvPr/>
          </p:nvSpPr>
          <p:spPr bwMode="auto">
            <a:xfrm>
              <a:off x="1569991" y="12283223"/>
              <a:ext cx="347063" cy="770476"/>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0" name="觅知网-不倒翁ID:189359941"/>
            <p:cNvSpPr/>
            <p:nvPr/>
          </p:nvSpPr>
          <p:spPr bwMode="auto">
            <a:xfrm>
              <a:off x="1361753" y="11852871"/>
              <a:ext cx="360944" cy="770476"/>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1" name="觅知网-不倒翁ID:189359941"/>
            <p:cNvSpPr/>
            <p:nvPr/>
          </p:nvSpPr>
          <p:spPr bwMode="auto">
            <a:xfrm>
              <a:off x="1181283" y="11401685"/>
              <a:ext cx="402593" cy="770476"/>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2" name="觅知网-不倒翁ID:189359941"/>
            <p:cNvSpPr/>
            <p:nvPr/>
          </p:nvSpPr>
          <p:spPr bwMode="auto">
            <a:xfrm>
              <a:off x="1118814" y="10950508"/>
              <a:ext cx="381769" cy="735770"/>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3" name="觅知网-不倒翁ID:189359941"/>
            <p:cNvSpPr/>
            <p:nvPr/>
          </p:nvSpPr>
          <p:spPr bwMode="auto">
            <a:xfrm>
              <a:off x="1084103" y="10492388"/>
              <a:ext cx="402593" cy="701064"/>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4" name="觅知网-不倒翁ID:189359941"/>
            <p:cNvSpPr/>
            <p:nvPr/>
          </p:nvSpPr>
          <p:spPr bwMode="auto">
            <a:xfrm>
              <a:off x="1097989" y="10055089"/>
              <a:ext cx="472006" cy="645537"/>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5" name="觅知网-不倒翁ID:189359941"/>
            <p:cNvSpPr/>
            <p:nvPr/>
          </p:nvSpPr>
          <p:spPr bwMode="auto">
            <a:xfrm>
              <a:off x="3464953" y="14115706"/>
              <a:ext cx="1013420" cy="478944"/>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6" name="觅知网-不倒翁ID:189359941"/>
            <p:cNvSpPr/>
            <p:nvPr/>
          </p:nvSpPr>
          <p:spPr bwMode="auto">
            <a:xfrm>
              <a:off x="2965184" y="14039351"/>
              <a:ext cx="1013420" cy="472001"/>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7" name="觅知网-不倒翁ID:189359941"/>
            <p:cNvSpPr/>
            <p:nvPr/>
          </p:nvSpPr>
          <p:spPr bwMode="auto">
            <a:xfrm>
              <a:off x="2479296" y="13893587"/>
              <a:ext cx="999538" cy="478944"/>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8" name="觅知网-不倒翁ID:189359941"/>
            <p:cNvSpPr/>
            <p:nvPr/>
          </p:nvSpPr>
          <p:spPr bwMode="auto">
            <a:xfrm>
              <a:off x="2028115" y="13692288"/>
              <a:ext cx="964832" cy="444238"/>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9" name="觅知网-不倒翁ID:189359941"/>
            <p:cNvSpPr/>
            <p:nvPr/>
          </p:nvSpPr>
          <p:spPr bwMode="auto">
            <a:xfrm>
              <a:off x="1639403" y="13372994"/>
              <a:ext cx="895420" cy="423418"/>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0" name="觅知网-不倒翁ID:189359941"/>
            <p:cNvSpPr/>
            <p:nvPr/>
          </p:nvSpPr>
          <p:spPr bwMode="auto">
            <a:xfrm>
              <a:off x="1327051" y="12956519"/>
              <a:ext cx="798244" cy="506712"/>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1" name="觅知网-不倒翁ID:189359941"/>
            <p:cNvSpPr/>
            <p:nvPr/>
          </p:nvSpPr>
          <p:spPr bwMode="auto">
            <a:xfrm>
              <a:off x="1084103" y="12484517"/>
              <a:ext cx="701068" cy="617769"/>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2" name="觅知网-不倒翁ID:189359941"/>
            <p:cNvSpPr/>
            <p:nvPr/>
          </p:nvSpPr>
          <p:spPr bwMode="auto">
            <a:xfrm>
              <a:off x="917515" y="11991691"/>
              <a:ext cx="590006" cy="694121"/>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3" name="觅知网-不倒翁ID:189359941"/>
            <p:cNvSpPr/>
            <p:nvPr/>
          </p:nvSpPr>
          <p:spPr bwMode="auto">
            <a:xfrm>
              <a:off x="792571" y="11484984"/>
              <a:ext cx="506712" cy="742713"/>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4" name="觅知网-不倒翁ID:189359941"/>
            <p:cNvSpPr/>
            <p:nvPr/>
          </p:nvSpPr>
          <p:spPr bwMode="auto">
            <a:xfrm>
              <a:off x="723159" y="10978276"/>
              <a:ext cx="444238" cy="777419"/>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5" name="觅知网-不倒翁ID:189359941"/>
            <p:cNvSpPr/>
            <p:nvPr/>
          </p:nvSpPr>
          <p:spPr bwMode="auto">
            <a:xfrm>
              <a:off x="695400" y="10464625"/>
              <a:ext cx="458120" cy="798244"/>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6" name="觅知网-不倒翁ID:189359941"/>
            <p:cNvSpPr/>
            <p:nvPr/>
          </p:nvSpPr>
          <p:spPr bwMode="auto">
            <a:xfrm>
              <a:off x="743997" y="9957913"/>
              <a:ext cx="458120" cy="812125"/>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7" name="觅知网-不倒翁ID:189359941"/>
            <p:cNvSpPr/>
            <p:nvPr/>
          </p:nvSpPr>
          <p:spPr bwMode="auto">
            <a:xfrm>
              <a:off x="1410354" y="8451672"/>
              <a:ext cx="874595" cy="1478482"/>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8" name="觅知网-不倒翁ID:189359941"/>
            <p:cNvSpPr/>
            <p:nvPr/>
          </p:nvSpPr>
          <p:spPr bwMode="auto">
            <a:xfrm>
              <a:off x="1167410" y="8410023"/>
              <a:ext cx="916244" cy="1735303"/>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9" name="觅知网-不倒翁ID:189359941"/>
            <p:cNvSpPr/>
            <p:nvPr/>
          </p:nvSpPr>
          <p:spPr bwMode="auto">
            <a:xfrm>
              <a:off x="1070230" y="8111548"/>
              <a:ext cx="1055069" cy="1721422"/>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40" name="觅知网-不倒翁ID:189359941"/>
          <p:cNvGrpSpPr/>
          <p:nvPr/>
        </p:nvGrpSpPr>
        <p:grpSpPr>
          <a:xfrm>
            <a:off x="8538181" y="-186482"/>
            <a:ext cx="3885111" cy="6528617"/>
            <a:chOff x="5056479" y="8111548"/>
            <a:chExt cx="3885111" cy="6528617"/>
          </a:xfrm>
          <a:solidFill>
            <a:srgbClr val="344778">
              <a:alpha val="5000"/>
            </a:srgbClr>
          </a:solidFill>
        </p:grpSpPr>
        <p:sp>
          <p:nvSpPr>
            <p:cNvPr id="141" name="觅知网-不倒翁ID:189359941"/>
            <p:cNvSpPr/>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2" name="觅知网-不倒翁ID:189359941"/>
            <p:cNvSpPr/>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3" name="觅知网-不倒翁ID:189359941"/>
            <p:cNvSpPr/>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4" name="觅知网-不倒翁ID:189359941"/>
            <p:cNvSpPr/>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5" name="觅知网-不倒翁ID:189359941"/>
            <p:cNvSpPr/>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6" name="觅知网-不倒翁ID:189359941"/>
            <p:cNvSpPr/>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7" name="觅知网-不倒翁ID:189359941"/>
            <p:cNvSpPr/>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8" name="觅知网-不倒翁ID:189359941"/>
            <p:cNvSpPr/>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9" name="觅知网-不倒翁ID:189359941"/>
            <p:cNvSpPr/>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0" name="觅知网-不倒翁ID:189359941"/>
            <p:cNvSpPr/>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1" name="觅知网-不倒翁ID:189359941"/>
            <p:cNvSpPr/>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2" name="觅知网-不倒翁ID:189359941"/>
            <p:cNvSpPr/>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3" name="觅知网-不倒翁ID:189359941"/>
            <p:cNvSpPr/>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4" name="觅知网-不倒翁ID:189359941"/>
            <p:cNvSpPr/>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5" name="觅知网-不倒翁ID:189359941"/>
            <p:cNvSpPr/>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6" name="觅知网-不倒翁ID:189359941"/>
            <p:cNvSpPr/>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7" name="觅知网-不倒翁ID:189359941"/>
            <p:cNvSpPr/>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8" name="觅知网-不倒翁ID:189359941"/>
            <p:cNvSpPr/>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9" name="觅知网-不倒翁ID:189359941"/>
            <p:cNvSpPr/>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0" name="觅知网-不倒翁ID:189359941"/>
            <p:cNvSpPr/>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1" name="觅知网-不倒翁ID:189359941"/>
            <p:cNvSpPr/>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2" name="觅知网-不倒翁ID:189359941"/>
            <p:cNvSpPr/>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3" name="觅知网-不倒翁ID:189359941"/>
            <p:cNvSpPr/>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4" name="觅知网-不倒翁ID:189359941"/>
            <p:cNvSpPr/>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5" name="觅知网-不倒翁ID:189359941"/>
            <p:cNvSpPr/>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6" name="觅知网-不倒翁ID:189359941"/>
            <p:cNvSpPr/>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7" name="觅知网-不倒翁ID:189359941"/>
            <p:cNvSpPr/>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8" name="觅知网-不倒翁ID:189359941"/>
            <p:cNvSpPr>
              <a:spLocks noChangeArrowheads="1"/>
            </p:cNvSpPr>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5" name="觅知网-不倒翁ID:189359941"/>
          <p:cNvGrpSpPr/>
          <p:nvPr>
            <p:custDataLst>
              <p:tags r:id="rId1"/>
            </p:custDataLst>
          </p:nvPr>
        </p:nvGrpSpPr>
        <p:grpSpPr>
          <a:xfrm>
            <a:off x="955163" y="647056"/>
            <a:ext cx="10294372" cy="6835208"/>
            <a:chOff x="1933880" y="1452820"/>
            <a:chExt cx="8655456" cy="5747008"/>
          </a:xfrm>
        </p:grpSpPr>
        <p:sp>
          <p:nvSpPr>
            <p:cNvPr id="13" name="觅知网-不倒翁ID:189359941"/>
            <p:cNvSpPr/>
            <p:nvPr/>
          </p:nvSpPr>
          <p:spPr>
            <a:xfrm rot="21314498">
              <a:off x="1933880" y="1453250"/>
              <a:ext cx="8410937" cy="5746578"/>
            </a:xfrm>
            <a:custGeom>
              <a:avLst/>
              <a:gdLst>
                <a:gd name="connsiteX0" fmla="*/ 8410936 w 8410937"/>
                <a:gd name="connsiteY0" fmla="*/ 0 h 5746578"/>
                <a:gd name="connsiteX1" fmla="*/ 8410937 w 8410937"/>
                <a:gd name="connsiteY1" fmla="*/ 5746578 h 5746578"/>
                <a:gd name="connsiteX2" fmla="*/ 0 w 8410937"/>
                <a:gd name="connsiteY2" fmla="*/ 5046446 h 5746578"/>
                <a:gd name="connsiteX3" fmla="*/ 0 w 8410937"/>
                <a:gd name="connsiteY3" fmla="*/ 0 h 5746578"/>
              </a:gdLst>
              <a:ahLst/>
              <a:cxnLst>
                <a:cxn ang="0">
                  <a:pos x="connsiteX0" y="connsiteY0"/>
                </a:cxn>
                <a:cxn ang="0">
                  <a:pos x="connsiteX1" y="connsiteY1"/>
                </a:cxn>
                <a:cxn ang="0">
                  <a:pos x="connsiteX2" y="connsiteY2"/>
                </a:cxn>
                <a:cxn ang="0">
                  <a:pos x="connsiteX3" y="connsiteY3"/>
                </a:cxn>
              </a:cxnLst>
              <a:rect l="l" t="t" r="r" b="b"/>
              <a:pathLst>
                <a:path w="8410937" h="5746578">
                  <a:moveTo>
                    <a:pt x="8410936" y="0"/>
                  </a:moveTo>
                  <a:lnTo>
                    <a:pt x="8410937" y="5746578"/>
                  </a:lnTo>
                  <a:lnTo>
                    <a:pt x="0" y="5046446"/>
                  </a:lnTo>
                  <a:lnTo>
                    <a:pt x="0" y="0"/>
                  </a:lnTo>
                  <a:close/>
                </a:path>
              </a:pathLst>
            </a:custGeom>
            <a:solidFill>
              <a:srgbClr val="34477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14" name="觅知网-不倒翁ID:189359941"/>
            <p:cNvSpPr/>
            <p:nvPr/>
          </p:nvSpPr>
          <p:spPr>
            <a:xfrm>
              <a:off x="2178400" y="1452820"/>
              <a:ext cx="8410936" cy="5388246"/>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alpha val="93000"/>
              </a:schemeClr>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grpSp>
      <p:grpSp>
        <p:nvGrpSpPr>
          <p:cNvPr id="8" name="觅知网-不倒翁ID:189359941"/>
          <p:cNvGrpSpPr/>
          <p:nvPr>
            <p:custDataLst>
              <p:tags r:id="rId2"/>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grpSp>
      <p:sp>
        <p:nvSpPr>
          <p:cNvPr id="11" name="觅知网-不倒翁ID:189359941"/>
          <p:cNvSpPr txBox="1"/>
          <p:nvPr>
            <p:custDataLst>
              <p:tags r:id="rId3"/>
            </p:custDataLst>
          </p:nvPr>
        </p:nvSpPr>
        <p:spPr>
          <a:xfrm>
            <a:off x="3695351" y="2659883"/>
            <a:ext cx="4801314"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a:solidFill>
                  <a:schemeClr val="accent1"/>
                </a:solidFill>
                <a:latin typeface="思源宋体 CN Heavy" panose="02020900000000000000" charset="-122"/>
                <a:ea typeface="思源宋体 CN Heavy" panose="02020900000000000000" charset="-122"/>
                <a:cs typeface="+mn-ea"/>
                <a:sym typeface="+mn-lt"/>
              </a:rPr>
              <a:t>总结与展望</a:t>
            </a:r>
            <a:endParaRPr lang="zh-CN" altLang="en-US" sz="7200" dirty="0">
              <a:solidFill>
                <a:schemeClr val="accent1"/>
              </a:solidFill>
              <a:latin typeface="思源宋体 CN Heavy" panose="02020900000000000000" charset="-122"/>
              <a:ea typeface="思源宋体 CN Heavy" panose="02020900000000000000" charset="-122"/>
              <a:cs typeface="+mn-ea"/>
              <a:sym typeface="+mn-lt"/>
            </a:endParaRPr>
          </a:p>
        </p:txBody>
      </p:sp>
      <p:sp>
        <p:nvSpPr>
          <p:cNvPr id="12" name="觅知网-不倒翁ID:189359941"/>
          <p:cNvSpPr txBox="1"/>
          <p:nvPr/>
        </p:nvSpPr>
        <p:spPr>
          <a:xfrm>
            <a:off x="5383367" y="1880058"/>
            <a:ext cx="1415772"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mj-ea"/>
                <a:ea typeface="+mj-ea"/>
                <a:cs typeface="思源黑体 CN Regular" panose="020B0500000000000000" charset="-122"/>
              </a:rPr>
              <a:t>第四部分</a:t>
            </a:r>
          </a:p>
        </p:txBody>
      </p:sp>
      <p:cxnSp>
        <p:nvCxnSpPr>
          <p:cNvPr id="18" name="觅知网-不倒翁ID:189359941"/>
          <p:cNvCxnSpPr/>
          <p:nvPr>
            <p:custDataLst>
              <p:tags r:id="rId4"/>
            </p:custDataLst>
          </p:nvPr>
        </p:nvCxnSpPr>
        <p:spPr>
          <a:xfrm>
            <a:off x="2964215"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ea"/>
              <a:sym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工作总结</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4.1</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文本框 6">
            <a:extLst>
              <a:ext uri="{FF2B5EF4-FFF2-40B4-BE49-F238E27FC236}">
                <a16:creationId xmlns:a16="http://schemas.microsoft.com/office/drawing/2014/main" id="{C49EF965-C757-C6F5-0D07-F6A751030B6E}"/>
              </a:ext>
            </a:extLst>
          </p:cNvPr>
          <p:cNvSpPr txBox="1"/>
          <p:nvPr/>
        </p:nvSpPr>
        <p:spPr>
          <a:xfrm>
            <a:off x="767408" y="908720"/>
            <a:ext cx="1471159"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工作总结</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1BB11100-25EA-31B5-AFB3-65D287CE6544}"/>
              </a:ext>
            </a:extLst>
          </p:cNvPr>
          <p:cNvSpPr txBox="1"/>
          <p:nvPr/>
        </p:nvSpPr>
        <p:spPr>
          <a:xfrm>
            <a:off x="767408" y="1328358"/>
            <a:ext cx="10313503" cy="1884618"/>
          </a:xfrm>
          <a:prstGeom prst="rect">
            <a:avLst/>
          </a:prstGeom>
          <a:noFill/>
          <a:ln w="19050">
            <a:solidFill>
              <a:srgbClr val="2F5597"/>
            </a:solidFill>
            <a:prstDash val="dash"/>
          </a:ln>
        </p:spPr>
        <p:txBody>
          <a:bodyPr wrap="square">
            <a:spAutoFit/>
          </a:bodyPr>
          <a:lstStyle/>
          <a:p>
            <a:pPr marL="457200" indent="-457200">
              <a:lnSpc>
                <a:spcPct val="150000"/>
              </a:lnSpc>
              <a:buFont typeface="+mj-ea"/>
              <a:buAutoNum type="circleNumDbPlain"/>
            </a:pP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开发了一</a:t>
            </a:r>
            <a:r>
              <a:rPr lang="zh-CN" altLang="zh-CN" sz="2000">
                <a:solidFill>
                  <a:schemeClr val="tx1">
                    <a:lumMod val="95000"/>
                    <a:lumOff val="5000"/>
                  </a:schemeClr>
                </a:solidFill>
                <a:latin typeface="微软雅黑" panose="020B0503020204020204" pitchFamily="34" charset="-122"/>
                <a:ea typeface="微软雅黑" panose="020B0503020204020204" pitchFamily="34" charset="-122"/>
              </a:rPr>
              <a:t>基于</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rPr>
              <a:t>电机</a:t>
            </a:r>
            <a:r>
              <a:rPr lang="zh-CN" altLang="zh-CN" sz="2000" b="1">
                <a:solidFill>
                  <a:schemeClr val="tx1">
                    <a:lumMod val="95000"/>
                    <a:lumOff val="5000"/>
                  </a:schemeClr>
                </a:solidFill>
                <a:latin typeface="微软雅黑" panose="020B0503020204020204" pitchFamily="34" charset="-122"/>
                <a:ea typeface="微软雅黑" panose="020B0503020204020204" pitchFamily="34" charset="-122"/>
              </a:rPr>
              <a:t>驱动</a:t>
            </a:r>
            <a:r>
              <a:rPr lang="zh-CN" altLang="zh-CN" sz="2000">
                <a:solidFill>
                  <a:schemeClr val="tx1">
                    <a:lumMod val="95000"/>
                    <a:lumOff val="5000"/>
                  </a:schemeClr>
                </a:solidFill>
                <a:latin typeface="微软雅黑" panose="020B0503020204020204" pitchFamily="34" charset="-122"/>
                <a:ea typeface="微软雅黑" panose="020B0503020204020204" pitchFamily="34" charset="-122"/>
              </a:rPr>
              <a:t>的</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rPr>
              <a:t>多自由度刚柔混合</a:t>
            </a:r>
            <a:r>
              <a:rPr lang="zh-CN" altLang="zh-CN" sz="2000" b="1">
                <a:solidFill>
                  <a:schemeClr val="tx1">
                    <a:lumMod val="95000"/>
                    <a:lumOff val="5000"/>
                  </a:schemeClr>
                </a:solidFill>
                <a:latin typeface="微软雅黑" panose="020B0503020204020204" pitchFamily="34" charset="-122"/>
                <a:ea typeface="微软雅黑" panose="020B0503020204020204" pitchFamily="34" charset="-122"/>
              </a:rPr>
              <a:t>触觉仿生灵巧手</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sz="2000" b="1">
              <a:solidFill>
                <a:schemeClr val="tx1">
                  <a:lumMod val="95000"/>
                  <a:lumOff val="5000"/>
                </a:schemeClr>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该灵巧手具有</a:t>
            </a:r>
            <a:r>
              <a:rPr lang="en-US" altLang="zh-CN" sz="2000" b="1">
                <a:solidFill>
                  <a:schemeClr val="tx1">
                    <a:lumMod val="95000"/>
                    <a:lumOff val="5000"/>
                  </a:schemeClr>
                </a:solidFill>
                <a:latin typeface="微软雅黑" panose="020B0503020204020204" pitchFamily="34" charset="-122"/>
                <a:ea typeface="微软雅黑" panose="020B0503020204020204" pitchFamily="34" charset="-122"/>
                <a:sym typeface="+mn-ea"/>
              </a:rPr>
              <a:t>18</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sym typeface="+mn-ea"/>
              </a:rPr>
              <a:t>个主动自由度</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a:t>
            </a:r>
            <a:r>
              <a:rPr lang="en-US" altLang="zh-CN" sz="2000" b="1">
                <a:solidFill>
                  <a:schemeClr val="tx1">
                    <a:lumMod val="95000"/>
                    <a:lumOff val="5000"/>
                  </a:schemeClr>
                </a:solidFill>
                <a:latin typeface="微软雅黑" panose="020B0503020204020204" pitchFamily="34" charset="-122"/>
                <a:ea typeface="微软雅黑" panose="020B0503020204020204" pitchFamily="34" charset="-122"/>
                <a:sym typeface="+mn-ea"/>
              </a:rPr>
              <a:t>5</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sym typeface="+mn-ea"/>
              </a:rPr>
              <a:t>个被动自由度</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a:t>
            </a:r>
            <a:endParaRPr lang="en-US" altLang="zh-CN" sz="200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457200" indent="-457200">
              <a:lnSpc>
                <a:spcPct val="150000"/>
              </a:lnSpc>
              <a:buFont typeface="+mj-ea"/>
              <a:buAutoNum type="circleNumDbPlain"/>
            </a:pP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提出一种</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sym typeface="+mn-ea"/>
              </a:rPr>
              <a:t>紧固“八字绳”欠驱动结构</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，替代连杆机构，为灵巧手轻量化提供方案。</a:t>
            </a:r>
            <a:endParaRPr lang="en-US" altLang="zh-CN" sz="8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457200" indent="-457200">
              <a:lnSpc>
                <a:spcPct val="150000"/>
              </a:lnSpc>
              <a:buFont typeface="+mj-ea"/>
              <a:buAutoNum type="circleNumDbPlain"/>
            </a:pP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采用</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sym typeface="+mn-ea"/>
              </a:rPr>
              <a:t>室温固化硅胶</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，在灵巧手的表面制作</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sym typeface="+mn-ea"/>
              </a:rPr>
              <a:t>柔性皮肤</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，形成</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sym typeface="+mn-ea"/>
              </a:rPr>
              <a:t>刚柔混合结构</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9" name="文本框 8">
            <a:extLst>
              <a:ext uri="{FF2B5EF4-FFF2-40B4-BE49-F238E27FC236}">
                <a16:creationId xmlns:a16="http://schemas.microsoft.com/office/drawing/2014/main" id="{5E9FED56-160E-6DE2-D736-BFB35DA47051}"/>
              </a:ext>
            </a:extLst>
          </p:cNvPr>
          <p:cNvSpPr txBox="1"/>
          <p:nvPr/>
        </p:nvSpPr>
        <p:spPr>
          <a:xfrm>
            <a:off x="767408" y="3284984"/>
            <a:ext cx="1471159"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目前成果</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9573B7EB-956E-2483-7408-84C008016AD8}"/>
              </a:ext>
            </a:extLst>
          </p:cNvPr>
          <p:cNvSpPr txBox="1"/>
          <p:nvPr/>
        </p:nvSpPr>
        <p:spPr>
          <a:xfrm>
            <a:off x="767408" y="3717032"/>
            <a:ext cx="10313503" cy="2807948"/>
          </a:xfrm>
          <a:prstGeom prst="rect">
            <a:avLst/>
          </a:prstGeom>
          <a:noFill/>
          <a:ln w="19050">
            <a:solidFill>
              <a:srgbClr val="2F5597"/>
            </a:solidFill>
            <a:prstDash val="dash"/>
          </a:ln>
        </p:spPr>
        <p:txBody>
          <a:bodyPr wrap="square">
            <a:spAutoFit/>
          </a:bodyPr>
          <a:lstStyle/>
          <a:p>
            <a:pPr marL="457200" indent="-457200">
              <a:lnSpc>
                <a:spcPct val="150000"/>
              </a:lnSpc>
              <a:buFont typeface="+mj-ea"/>
              <a:buAutoNum type="circleNumDbPlain"/>
            </a:pP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硬件：</a:t>
            </a:r>
            <a:r>
              <a:rPr lang="zh-CN" altLang="en-US" sz="2000"/>
              <a:t>一款</a:t>
            </a:r>
            <a:r>
              <a:rPr lang="zh-CN" altLang="en-US" sz="2000" b="1"/>
              <a:t>低成本</a:t>
            </a:r>
            <a:r>
              <a:rPr lang="zh-CN" altLang="en-US" sz="2000"/>
              <a:t>、具备</a:t>
            </a:r>
            <a:r>
              <a:rPr lang="zh-CN" altLang="en-US" sz="2000" b="1"/>
              <a:t>刚柔结合</a:t>
            </a:r>
            <a:r>
              <a:rPr lang="zh-CN" altLang="en-US" sz="2000"/>
              <a:t>结构并集成传感器的</a:t>
            </a:r>
            <a:r>
              <a:rPr lang="zh-CN" altLang="en-US" sz="2000" b="1"/>
              <a:t>多自由度</a:t>
            </a:r>
            <a:r>
              <a:rPr lang="zh-CN" altLang="en-US" sz="2000"/>
              <a:t>灵巧手</a:t>
            </a:r>
            <a:r>
              <a:rPr lang="zh-CN" altLang="en-US" sz="2000">
                <a:latin typeface="微软雅黑" panose="020B0503020204020204" pitchFamily="34" charset="-122"/>
                <a:ea typeface="微软雅黑" panose="020B0503020204020204" pitchFamily="34" charset="-122"/>
              </a:rPr>
              <a:t>；</a:t>
            </a:r>
            <a:endParaRPr lang="en-US" altLang="zh-CN" sz="2000" b="1">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457200" indent="-457200">
              <a:lnSpc>
                <a:spcPct val="150000"/>
              </a:lnSpc>
              <a:buFont typeface="+mj-ea"/>
              <a:buAutoNum type="circleNumDbPlain"/>
            </a:pP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软件：</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灵巧手的</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rPr>
              <a:t>手势控制</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程序，以及对于</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rPr>
              <a:t>物品抓取</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的程序等；</a:t>
            </a:r>
            <a:endParaRPr lang="en-US" altLang="zh-CN" sz="80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457200" indent="-457200">
              <a:lnSpc>
                <a:spcPct val="150000"/>
              </a:lnSpc>
              <a:buFont typeface="+mj-ea"/>
              <a:buAutoNum type="circleNumDbPlain"/>
            </a:pP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sym typeface="+mn-ea"/>
              </a:rPr>
              <a:t>专利</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：完成</a:t>
            </a:r>
            <a:r>
              <a:rPr lang="en-US" altLang="zh-CN" sz="2000">
                <a:solidFill>
                  <a:schemeClr val="tx1">
                    <a:lumMod val="95000"/>
                    <a:lumOff val="5000"/>
                  </a:schemeClr>
                </a:solidFill>
                <a:latin typeface="微软雅黑" panose="020B0503020204020204" pitchFamily="34" charset="-122"/>
                <a:ea typeface="微软雅黑" panose="020B0503020204020204" pitchFamily="34" charset="-122"/>
                <a:sym typeface="+mn-ea"/>
              </a:rPr>
              <a:t>《</a:t>
            </a:r>
            <a:r>
              <a:rPr lang="zh-CN" altLang="zh-CN" sz="2000">
                <a:solidFill>
                  <a:schemeClr val="tx1">
                    <a:lumMod val="95000"/>
                    <a:lumOff val="5000"/>
                  </a:schemeClr>
                </a:solidFill>
                <a:latin typeface="微软雅黑" panose="020B0503020204020204" pitchFamily="34" charset="-122"/>
                <a:ea typeface="微软雅黑" panose="020B0503020204020204" pitchFamily="34" charset="-122"/>
              </a:rPr>
              <a:t>一种舵机驱动的多自由度自感知仿生灵巧手</a:t>
            </a:r>
            <a:r>
              <a:rPr lang="en-US" altLang="zh-CN" sz="200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专利一篇，目前在审；</a:t>
            </a:r>
            <a:endParaRPr lang="en-US" altLang="zh-CN" sz="200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457200" indent="-457200">
              <a:lnSpc>
                <a:spcPct val="150000"/>
              </a:lnSpc>
              <a:buFont typeface="+mj-ea"/>
              <a:buAutoNum type="circleNumDbPlain"/>
            </a:pP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sym typeface="+mn-ea"/>
              </a:rPr>
              <a:t>论文</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：相关研究成果</a:t>
            </a:r>
            <a:r>
              <a:rPr lang="en-US" altLang="zh-CN" sz="2000">
                <a:solidFill>
                  <a:schemeClr val="tx1">
                    <a:lumMod val="95000"/>
                    <a:lumOff val="5000"/>
                  </a:schemeClr>
                </a:solidFill>
                <a:latin typeface="微软雅黑" panose="020B0503020204020204" pitchFamily="34" charset="-122"/>
                <a:ea typeface="微软雅黑" panose="020B0503020204020204" pitchFamily="34" charset="-122"/>
                <a:sym typeface="+mn-ea"/>
              </a:rPr>
              <a:t>《Tactile Exploration Enabled Shape Recognition with Multi-Perspective Feature Representation》</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已投稿至 </a:t>
            </a:r>
            <a:r>
              <a:rPr lang="en-US" altLang="zh-CN" sz="2000">
                <a:solidFill>
                  <a:schemeClr val="tx1">
                    <a:lumMod val="95000"/>
                    <a:lumOff val="5000"/>
                  </a:schemeClr>
                </a:solidFill>
                <a:latin typeface="微软雅黑" panose="020B0503020204020204" pitchFamily="34" charset="-122"/>
                <a:ea typeface="微软雅黑" panose="020B0503020204020204" pitchFamily="34" charset="-122"/>
                <a:sym typeface="+mn-ea"/>
              </a:rPr>
              <a:t>IEEE Sensors Journal</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，目前在审；</a:t>
            </a:r>
            <a:endParaRPr lang="en-US" altLang="zh-CN" sz="200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457200" indent="-457200">
              <a:lnSpc>
                <a:spcPct val="150000"/>
              </a:lnSpc>
              <a:buFont typeface="+mj-ea"/>
              <a:buAutoNum type="circleNumDbPlain"/>
            </a:pP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sym typeface="+mn-ea"/>
              </a:rPr>
              <a:t>竞赛</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：第八届“精雕杯”</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sym typeface="+mn-ea"/>
              </a:rPr>
              <a:t>东部赛区一等奖</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sym typeface="+mn-ea"/>
              </a:rPr>
              <a:t>全国铜奖；</a:t>
            </a:r>
            <a:endParaRPr lang="en-US" altLang="zh-CN" sz="2000" b="1">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2" name="灯片编号占位符 4">
            <a:extLst>
              <a:ext uri="{FF2B5EF4-FFF2-40B4-BE49-F238E27FC236}">
                <a16:creationId xmlns:a16="http://schemas.microsoft.com/office/drawing/2014/main" id="{0E18EF98-A676-86F9-5DF3-7B5AB318F9F8}"/>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29</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5754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觅知网-不倒翁ID:189359941"/>
          <p:cNvGrpSpPr/>
          <p:nvPr/>
        </p:nvGrpSpPr>
        <p:grpSpPr>
          <a:xfrm>
            <a:off x="-178347" y="-186482"/>
            <a:ext cx="3810736" cy="6483102"/>
            <a:chOff x="695400" y="8111548"/>
            <a:chExt cx="3810736" cy="6483102"/>
          </a:xfrm>
          <a:solidFill>
            <a:srgbClr val="344778">
              <a:alpha val="5000"/>
            </a:srgbClr>
          </a:solidFill>
        </p:grpSpPr>
        <p:sp>
          <p:nvSpPr>
            <p:cNvPr id="113" name="觅知网-不倒翁ID:189359941"/>
            <p:cNvSpPr/>
            <p:nvPr/>
          </p:nvSpPr>
          <p:spPr bwMode="auto">
            <a:xfrm>
              <a:off x="3812011" y="13747819"/>
              <a:ext cx="694125" cy="465063"/>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4" name="觅知网-不倒翁ID:189359941"/>
            <p:cNvSpPr/>
            <p:nvPr/>
          </p:nvSpPr>
          <p:spPr bwMode="auto">
            <a:xfrm>
              <a:off x="3360830" y="13685350"/>
              <a:ext cx="631656" cy="492830"/>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5" name="觅知网-不倒翁ID:189359941"/>
            <p:cNvSpPr/>
            <p:nvPr/>
          </p:nvSpPr>
          <p:spPr bwMode="auto">
            <a:xfrm>
              <a:off x="2930473" y="13532643"/>
              <a:ext cx="562243" cy="555300"/>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6" name="觅知网-不倒翁ID:189359941"/>
            <p:cNvSpPr/>
            <p:nvPr/>
          </p:nvSpPr>
          <p:spPr bwMode="auto">
            <a:xfrm>
              <a:off x="2513998" y="13310524"/>
              <a:ext cx="492831" cy="624708"/>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7" name="觅知网-不倒翁ID:189359941"/>
            <p:cNvSpPr/>
            <p:nvPr/>
          </p:nvSpPr>
          <p:spPr bwMode="auto">
            <a:xfrm>
              <a:off x="2118352" y="13018993"/>
              <a:ext cx="437300" cy="694121"/>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8" name="觅知网-不倒翁ID:189359941"/>
            <p:cNvSpPr/>
            <p:nvPr/>
          </p:nvSpPr>
          <p:spPr bwMode="auto">
            <a:xfrm>
              <a:off x="1833759" y="12678873"/>
              <a:ext cx="347063" cy="735770"/>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9" name="觅知网-不倒翁ID:189359941"/>
            <p:cNvSpPr/>
            <p:nvPr/>
          </p:nvSpPr>
          <p:spPr bwMode="auto">
            <a:xfrm>
              <a:off x="1569991" y="12283223"/>
              <a:ext cx="347063" cy="770476"/>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0" name="觅知网-不倒翁ID:189359941"/>
            <p:cNvSpPr/>
            <p:nvPr/>
          </p:nvSpPr>
          <p:spPr bwMode="auto">
            <a:xfrm>
              <a:off x="1361753" y="11852871"/>
              <a:ext cx="360944" cy="770476"/>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1" name="觅知网-不倒翁ID:189359941"/>
            <p:cNvSpPr/>
            <p:nvPr/>
          </p:nvSpPr>
          <p:spPr bwMode="auto">
            <a:xfrm>
              <a:off x="1181283" y="11401685"/>
              <a:ext cx="402593" cy="770476"/>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2" name="觅知网-不倒翁ID:189359941"/>
            <p:cNvSpPr/>
            <p:nvPr/>
          </p:nvSpPr>
          <p:spPr bwMode="auto">
            <a:xfrm>
              <a:off x="1118814" y="10950508"/>
              <a:ext cx="381769" cy="735770"/>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3" name="觅知网-不倒翁ID:189359941"/>
            <p:cNvSpPr/>
            <p:nvPr/>
          </p:nvSpPr>
          <p:spPr bwMode="auto">
            <a:xfrm>
              <a:off x="1084103" y="10492388"/>
              <a:ext cx="402593" cy="701064"/>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4" name="觅知网-不倒翁ID:189359941"/>
            <p:cNvSpPr/>
            <p:nvPr/>
          </p:nvSpPr>
          <p:spPr bwMode="auto">
            <a:xfrm>
              <a:off x="1097989" y="10055089"/>
              <a:ext cx="472006" cy="645537"/>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5" name="觅知网-不倒翁ID:189359941"/>
            <p:cNvSpPr/>
            <p:nvPr/>
          </p:nvSpPr>
          <p:spPr bwMode="auto">
            <a:xfrm>
              <a:off x="3464953" y="14115706"/>
              <a:ext cx="1013420" cy="478944"/>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6" name="觅知网-不倒翁ID:189359941"/>
            <p:cNvSpPr/>
            <p:nvPr/>
          </p:nvSpPr>
          <p:spPr bwMode="auto">
            <a:xfrm>
              <a:off x="2965184" y="14039351"/>
              <a:ext cx="1013420" cy="472001"/>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7" name="觅知网-不倒翁ID:189359941"/>
            <p:cNvSpPr/>
            <p:nvPr/>
          </p:nvSpPr>
          <p:spPr bwMode="auto">
            <a:xfrm>
              <a:off x="2479296" y="13893587"/>
              <a:ext cx="999538" cy="478944"/>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8" name="觅知网-不倒翁ID:189359941"/>
            <p:cNvSpPr/>
            <p:nvPr/>
          </p:nvSpPr>
          <p:spPr bwMode="auto">
            <a:xfrm>
              <a:off x="2028115" y="13692288"/>
              <a:ext cx="964832" cy="444238"/>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9" name="觅知网-不倒翁ID:189359941"/>
            <p:cNvSpPr/>
            <p:nvPr/>
          </p:nvSpPr>
          <p:spPr bwMode="auto">
            <a:xfrm>
              <a:off x="1639403" y="13372994"/>
              <a:ext cx="895420" cy="423418"/>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0" name="觅知网-不倒翁ID:189359941"/>
            <p:cNvSpPr/>
            <p:nvPr/>
          </p:nvSpPr>
          <p:spPr bwMode="auto">
            <a:xfrm>
              <a:off x="1327051" y="12956519"/>
              <a:ext cx="798244" cy="506712"/>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1" name="觅知网-不倒翁ID:189359941"/>
            <p:cNvSpPr/>
            <p:nvPr/>
          </p:nvSpPr>
          <p:spPr bwMode="auto">
            <a:xfrm>
              <a:off x="1084103" y="12484517"/>
              <a:ext cx="701068" cy="617769"/>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2" name="觅知网-不倒翁ID:189359941"/>
            <p:cNvSpPr/>
            <p:nvPr/>
          </p:nvSpPr>
          <p:spPr bwMode="auto">
            <a:xfrm>
              <a:off x="917515" y="11991691"/>
              <a:ext cx="590006" cy="694121"/>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3" name="觅知网-不倒翁ID:189359941"/>
            <p:cNvSpPr/>
            <p:nvPr/>
          </p:nvSpPr>
          <p:spPr bwMode="auto">
            <a:xfrm>
              <a:off x="792571" y="11484984"/>
              <a:ext cx="506712" cy="742713"/>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4" name="觅知网-不倒翁ID:189359941"/>
            <p:cNvSpPr/>
            <p:nvPr/>
          </p:nvSpPr>
          <p:spPr bwMode="auto">
            <a:xfrm>
              <a:off x="723159" y="10978276"/>
              <a:ext cx="444238" cy="777419"/>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5" name="觅知网-不倒翁ID:189359941"/>
            <p:cNvSpPr/>
            <p:nvPr/>
          </p:nvSpPr>
          <p:spPr bwMode="auto">
            <a:xfrm>
              <a:off x="695400" y="10464625"/>
              <a:ext cx="458120" cy="798244"/>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6" name="觅知网-不倒翁ID:189359941"/>
            <p:cNvSpPr/>
            <p:nvPr/>
          </p:nvSpPr>
          <p:spPr bwMode="auto">
            <a:xfrm>
              <a:off x="743997" y="9957913"/>
              <a:ext cx="458120" cy="812125"/>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7" name="觅知网-不倒翁ID:189359941"/>
            <p:cNvSpPr/>
            <p:nvPr/>
          </p:nvSpPr>
          <p:spPr bwMode="auto">
            <a:xfrm>
              <a:off x="1410354" y="8451672"/>
              <a:ext cx="874595" cy="1478482"/>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8" name="觅知网-不倒翁ID:189359941"/>
            <p:cNvSpPr/>
            <p:nvPr/>
          </p:nvSpPr>
          <p:spPr bwMode="auto">
            <a:xfrm>
              <a:off x="1167410" y="8410023"/>
              <a:ext cx="916244" cy="1735303"/>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9" name="觅知网-不倒翁ID:189359941"/>
            <p:cNvSpPr/>
            <p:nvPr/>
          </p:nvSpPr>
          <p:spPr bwMode="auto">
            <a:xfrm>
              <a:off x="1070230" y="8111548"/>
              <a:ext cx="1055069" cy="1721422"/>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40" name="觅知网-不倒翁ID:189359941"/>
          <p:cNvGrpSpPr/>
          <p:nvPr/>
        </p:nvGrpSpPr>
        <p:grpSpPr>
          <a:xfrm>
            <a:off x="8538181" y="-186482"/>
            <a:ext cx="3885111" cy="6528617"/>
            <a:chOff x="5056479" y="8111548"/>
            <a:chExt cx="3885111" cy="6528617"/>
          </a:xfrm>
          <a:solidFill>
            <a:srgbClr val="344778">
              <a:alpha val="5000"/>
            </a:srgbClr>
          </a:solidFill>
        </p:grpSpPr>
        <p:sp>
          <p:nvSpPr>
            <p:cNvPr id="141" name="觅知网-不倒翁ID:189359941"/>
            <p:cNvSpPr/>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2" name="觅知网-不倒翁ID:189359941"/>
            <p:cNvSpPr/>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3" name="觅知网-不倒翁ID:189359941"/>
            <p:cNvSpPr/>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4" name="觅知网-不倒翁ID:189359941"/>
            <p:cNvSpPr/>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5" name="觅知网-不倒翁ID:189359941"/>
            <p:cNvSpPr/>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6" name="觅知网-不倒翁ID:189359941"/>
            <p:cNvSpPr/>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7" name="觅知网-不倒翁ID:189359941"/>
            <p:cNvSpPr/>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8" name="觅知网-不倒翁ID:189359941"/>
            <p:cNvSpPr/>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9" name="觅知网-不倒翁ID:189359941"/>
            <p:cNvSpPr/>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0" name="觅知网-不倒翁ID:189359941"/>
            <p:cNvSpPr/>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1" name="觅知网-不倒翁ID:189359941"/>
            <p:cNvSpPr/>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2" name="觅知网-不倒翁ID:189359941"/>
            <p:cNvSpPr/>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3" name="觅知网-不倒翁ID:189359941"/>
            <p:cNvSpPr/>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4" name="觅知网-不倒翁ID:189359941"/>
            <p:cNvSpPr/>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5" name="觅知网-不倒翁ID:189359941"/>
            <p:cNvSpPr/>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6" name="觅知网-不倒翁ID:189359941"/>
            <p:cNvSpPr/>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7" name="觅知网-不倒翁ID:189359941"/>
            <p:cNvSpPr/>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8" name="觅知网-不倒翁ID:189359941"/>
            <p:cNvSpPr/>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9" name="觅知网-不倒翁ID:189359941"/>
            <p:cNvSpPr/>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0" name="觅知网-不倒翁ID:189359941"/>
            <p:cNvSpPr/>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1" name="觅知网-不倒翁ID:189359941"/>
            <p:cNvSpPr/>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2" name="觅知网-不倒翁ID:189359941"/>
            <p:cNvSpPr/>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3" name="觅知网-不倒翁ID:189359941"/>
            <p:cNvSpPr/>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4" name="觅知网-不倒翁ID:189359941"/>
            <p:cNvSpPr/>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5" name="觅知网-不倒翁ID:189359941"/>
            <p:cNvSpPr/>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6" name="觅知网-不倒翁ID:189359941"/>
            <p:cNvSpPr/>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7" name="觅知网-不倒翁ID:189359941"/>
            <p:cNvSpPr/>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8" name="觅知网-不倒翁ID:189359941"/>
            <p:cNvSpPr>
              <a:spLocks noChangeArrowheads="1"/>
            </p:cNvSpPr>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5" name="觅知网-不倒翁ID:189359941"/>
          <p:cNvGrpSpPr/>
          <p:nvPr>
            <p:custDataLst>
              <p:tags r:id="rId1"/>
            </p:custDataLst>
          </p:nvPr>
        </p:nvGrpSpPr>
        <p:grpSpPr>
          <a:xfrm>
            <a:off x="955163" y="647056"/>
            <a:ext cx="10294372" cy="6835208"/>
            <a:chOff x="1933880" y="1452820"/>
            <a:chExt cx="8655456" cy="5747008"/>
          </a:xfrm>
        </p:grpSpPr>
        <p:sp>
          <p:nvSpPr>
            <p:cNvPr id="13" name="觅知网-不倒翁ID:189359941"/>
            <p:cNvSpPr/>
            <p:nvPr/>
          </p:nvSpPr>
          <p:spPr>
            <a:xfrm rot="21314498">
              <a:off x="1933880" y="1453250"/>
              <a:ext cx="8410937" cy="5746578"/>
            </a:xfrm>
            <a:custGeom>
              <a:avLst/>
              <a:gdLst>
                <a:gd name="connsiteX0" fmla="*/ 8410936 w 8410937"/>
                <a:gd name="connsiteY0" fmla="*/ 0 h 5746578"/>
                <a:gd name="connsiteX1" fmla="*/ 8410937 w 8410937"/>
                <a:gd name="connsiteY1" fmla="*/ 5746578 h 5746578"/>
                <a:gd name="connsiteX2" fmla="*/ 0 w 8410937"/>
                <a:gd name="connsiteY2" fmla="*/ 5046446 h 5746578"/>
                <a:gd name="connsiteX3" fmla="*/ 0 w 8410937"/>
                <a:gd name="connsiteY3" fmla="*/ 0 h 5746578"/>
              </a:gdLst>
              <a:ahLst/>
              <a:cxnLst>
                <a:cxn ang="0">
                  <a:pos x="connsiteX0" y="connsiteY0"/>
                </a:cxn>
                <a:cxn ang="0">
                  <a:pos x="connsiteX1" y="connsiteY1"/>
                </a:cxn>
                <a:cxn ang="0">
                  <a:pos x="connsiteX2" y="connsiteY2"/>
                </a:cxn>
                <a:cxn ang="0">
                  <a:pos x="connsiteX3" y="connsiteY3"/>
                </a:cxn>
              </a:cxnLst>
              <a:rect l="l" t="t" r="r" b="b"/>
              <a:pathLst>
                <a:path w="8410937" h="5746578">
                  <a:moveTo>
                    <a:pt x="8410936" y="0"/>
                  </a:moveTo>
                  <a:lnTo>
                    <a:pt x="8410937" y="5746578"/>
                  </a:lnTo>
                  <a:lnTo>
                    <a:pt x="0" y="5046446"/>
                  </a:lnTo>
                  <a:lnTo>
                    <a:pt x="0" y="0"/>
                  </a:lnTo>
                  <a:close/>
                </a:path>
              </a:pathLst>
            </a:custGeom>
            <a:solidFill>
              <a:srgbClr val="34477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14" name="觅知网-不倒翁ID:189359941"/>
            <p:cNvSpPr/>
            <p:nvPr/>
          </p:nvSpPr>
          <p:spPr>
            <a:xfrm>
              <a:off x="2178400" y="1452820"/>
              <a:ext cx="8410936" cy="5388246"/>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alpha val="93000"/>
              </a:schemeClr>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grpSp>
      <p:grpSp>
        <p:nvGrpSpPr>
          <p:cNvPr id="8" name="觅知网-不倒翁ID:189359941"/>
          <p:cNvGrpSpPr/>
          <p:nvPr>
            <p:custDataLst>
              <p:tags r:id="rId2"/>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grpSp>
      <p:sp>
        <p:nvSpPr>
          <p:cNvPr id="11" name="觅知网-不倒翁ID:189359941"/>
          <p:cNvSpPr txBox="1"/>
          <p:nvPr>
            <p:custDataLst>
              <p:tags r:id="rId3"/>
            </p:custDataLst>
          </p:nvPr>
        </p:nvSpPr>
        <p:spPr>
          <a:xfrm>
            <a:off x="2772019" y="2659883"/>
            <a:ext cx="6647974"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思源宋体 CN Heavy" panose="02020900000000000000" charset="-122"/>
                <a:ea typeface="思源宋体 CN Heavy" panose="02020900000000000000" charset="-122"/>
                <a:cs typeface="+mn-ea"/>
                <a:sym typeface="+mn-lt"/>
              </a:rPr>
              <a:t>选题</a:t>
            </a:r>
            <a:r>
              <a:rPr lang="zh-CN" altLang="en-US" sz="7200">
                <a:solidFill>
                  <a:schemeClr val="accent1"/>
                </a:solidFill>
                <a:latin typeface="思源宋体 CN Heavy" panose="02020900000000000000" charset="-122"/>
                <a:ea typeface="思源宋体 CN Heavy" panose="02020900000000000000" charset="-122"/>
                <a:cs typeface="+mn-ea"/>
                <a:sym typeface="+mn-lt"/>
              </a:rPr>
              <a:t>背景与意义</a:t>
            </a:r>
            <a:endParaRPr lang="zh-CN" altLang="en-US" sz="7200" dirty="0">
              <a:solidFill>
                <a:schemeClr val="accent1"/>
              </a:solidFill>
              <a:latin typeface="思源宋体 CN Heavy" panose="02020900000000000000" charset="-122"/>
              <a:ea typeface="思源宋体 CN Heavy" panose="02020900000000000000" charset="-122"/>
              <a:cs typeface="+mn-ea"/>
              <a:sym typeface="+mn-lt"/>
            </a:endParaRPr>
          </a:p>
        </p:txBody>
      </p:sp>
      <p:sp>
        <p:nvSpPr>
          <p:cNvPr id="12" name="觅知网-不倒翁ID:189359941"/>
          <p:cNvSpPr txBox="1"/>
          <p:nvPr/>
        </p:nvSpPr>
        <p:spPr>
          <a:xfrm>
            <a:off x="5383367" y="1880058"/>
            <a:ext cx="1415772"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mj-ea"/>
                <a:ea typeface="+mj-ea"/>
                <a:cs typeface="思源黑体 CN Regular" panose="020B0500000000000000" charset="-122"/>
              </a:rPr>
              <a:t>第一部分</a:t>
            </a:r>
          </a:p>
        </p:txBody>
      </p:sp>
      <p:cxnSp>
        <p:nvCxnSpPr>
          <p:cNvPr id="18" name="觅知网-不倒翁ID:189359941"/>
          <p:cNvCxnSpPr/>
          <p:nvPr>
            <p:custDataLst>
              <p:tags r:id="rId4"/>
            </p:custDataLst>
          </p:nvPr>
        </p:nvCxnSpPr>
        <p:spPr>
          <a:xfrm>
            <a:off x="2964215"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ea"/>
              <a:sym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工作展望</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4.2</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文本框 5">
            <a:extLst>
              <a:ext uri="{FF2B5EF4-FFF2-40B4-BE49-F238E27FC236}">
                <a16:creationId xmlns:a16="http://schemas.microsoft.com/office/drawing/2014/main" id="{572D3A18-AFEE-0C3B-BB28-1623A66B9D1A}"/>
              </a:ext>
            </a:extLst>
          </p:cNvPr>
          <p:cNvSpPr txBox="1"/>
          <p:nvPr/>
        </p:nvSpPr>
        <p:spPr>
          <a:xfrm>
            <a:off x="939248" y="1844824"/>
            <a:ext cx="10313503" cy="3731278"/>
          </a:xfrm>
          <a:prstGeom prst="rect">
            <a:avLst/>
          </a:prstGeom>
          <a:noFill/>
          <a:ln w="19050">
            <a:solidFill>
              <a:srgbClr val="2F5597"/>
            </a:solidFill>
            <a:prstDash val="dash"/>
          </a:ln>
        </p:spPr>
        <p:txBody>
          <a:bodyPr wrap="square">
            <a:spAutoFit/>
          </a:bodyPr>
          <a:lstStyle/>
          <a:p>
            <a:pPr marL="457200" indent="-457200">
              <a:lnSpc>
                <a:spcPct val="150000"/>
              </a:lnSpc>
              <a:buFont typeface="+mj-ea"/>
              <a:buAutoNum type="circleNumDbPlain"/>
            </a:pP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灵巧手结构设计、驱动线布置及优化空间仍有改进潜力，需</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rPr>
              <a:t>优化腱绳布局</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和</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rPr>
              <a:t>传感器引线</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，提升效率，并简化装配过程以提高维护便利性。</a:t>
            </a:r>
            <a:endParaRPr lang="en-US" altLang="zh-CN" sz="2000">
              <a:solidFill>
                <a:schemeClr val="tx1">
                  <a:lumMod val="95000"/>
                  <a:lumOff val="5000"/>
                </a:schemeClr>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开环控制缺乏反馈机制，未来可引入</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rPr>
              <a:t>反馈控制系统</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，使灵巧手具备自适应能力，提升适应性和智能化水平。</a:t>
            </a:r>
            <a:endParaRPr lang="en-US" altLang="zh-CN" sz="2000">
              <a:solidFill>
                <a:schemeClr val="tx1">
                  <a:lumMod val="95000"/>
                  <a:lumOff val="5000"/>
                </a:schemeClr>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开发</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sym typeface="+mn-ea"/>
              </a:rPr>
              <a:t>触觉感知智能算法</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和</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sym typeface="+mn-ea"/>
              </a:rPr>
              <a:t>训练强化学习</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模型实现灵巧手的</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sym typeface="+mn-ea"/>
              </a:rPr>
              <a:t>灵活操作</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和</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sym typeface="+mn-ea"/>
              </a:rPr>
              <a:t>感知识别</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能力。</a:t>
            </a:r>
            <a:endParaRPr lang="en-US" altLang="zh-CN" sz="200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457200" indent="-457200">
              <a:lnSpc>
                <a:spcPct val="150000"/>
              </a:lnSpc>
              <a:buFont typeface="+mj-ea"/>
              <a:buAutoNum type="circleNumDbPlain"/>
            </a:pP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开发</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sym typeface="+mn-ea"/>
              </a:rPr>
              <a:t>无线传输数据系统</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，利用局域网进行数据传输，简化各平台通讯的连接线。</a:t>
            </a:r>
            <a:endParaRPr lang="en-US" altLang="zh-CN" sz="200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457200" indent="-457200">
              <a:lnSpc>
                <a:spcPct val="150000"/>
              </a:lnSpc>
              <a:buFont typeface="+mj-ea"/>
              <a:buAutoNum type="circleNumDbPlain"/>
            </a:pP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目前为独立部件，未来可</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rPr>
              <a:t>装配至机械臂上</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rPr>
              <a:t>基于</a:t>
            </a:r>
            <a:r>
              <a:rPr lang="en-US" altLang="zh-CN" sz="2000" b="1">
                <a:solidFill>
                  <a:schemeClr val="tx1">
                    <a:lumMod val="95000"/>
                    <a:lumOff val="5000"/>
                  </a:schemeClr>
                </a:solidFill>
                <a:latin typeface="微软雅黑" panose="020B0503020204020204" pitchFamily="34" charset="-122"/>
                <a:ea typeface="微软雅黑" panose="020B0503020204020204" pitchFamily="34" charset="-122"/>
              </a:rPr>
              <a:t>ROS</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rPr>
              <a:t>平台操作</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，拓展功能以执行多样化任务。</a:t>
            </a:r>
          </a:p>
        </p:txBody>
      </p:sp>
      <p:sp>
        <p:nvSpPr>
          <p:cNvPr id="11" name="文本框 10">
            <a:extLst>
              <a:ext uri="{FF2B5EF4-FFF2-40B4-BE49-F238E27FC236}">
                <a16:creationId xmlns:a16="http://schemas.microsoft.com/office/drawing/2014/main" id="{578DC667-E470-F222-8E29-2E41E4B77001}"/>
              </a:ext>
            </a:extLst>
          </p:cNvPr>
          <p:cNvSpPr txBox="1"/>
          <p:nvPr/>
        </p:nvSpPr>
        <p:spPr>
          <a:xfrm>
            <a:off x="939248" y="1357238"/>
            <a:ext cx="1471159"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未来展望</a:t>
            </a:r>
          </a:p>
        </p:txBody>
      </p:sp>
      <p:sp>
        <p:nvSpPr>
          <p:cNvPr id="2" name="灯片编号占位符 4">
            <a:extLst>
              <a:ext uri="{FF2B5EF4-FFF2-40B4-BE49-F238E27FC236}">
                <a16:creationId xmlns:a16="http://schemas.microsoft.com/office/drawing/2014/main" id="{69B0FA40-BC4A-1AFC-A736-720B74644A06}"/>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30</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1124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部分参考文献</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TextBox 3">
            <a:extLst>
              <a:ext uri="{FF2B5EF4-FFF2-40B4-BE49-F238E27FC236}">
                <a16:creationId xmlns:a16="http://schemas.microsoft.com/office/drawing/2014/main" id="{40BB011E-AEA6-EC4E-6117-211B08D29D59}"/>
              </a:ext>
            </a:extLst>
          </p:cNvPr>
          <p:cNvSpPr txBox="1"/>
          <p:nvPr/>
        </p:nvSpPr>
        <p:spPr>
          <a:xfrm>
            <a:off x="471548" y="833107"/>
            <a:ext cx="11248904" cy="5946115"/>
          </a:xfrm>
          <a:prstGeom prst="rect">
            <a:avLst/>
          </a:prstGeom>
          <a:noFill/>
        </p:spPr>
        <p:txBody>
          <a:bodyPr wrap="square" rtlCol="0">
            <a:spAutoFit/>
          </a:bodyPr>
          <a:lstStyle/>
          <a:p>
            <a:pPr algn="just">
              <a:lnSpc>
                <a:spcPct val="125000"/>
              </a:lnSpc>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[1]Li Z, Li S, Luo X. An overview of calibration technology of industrial robots[J]. IEEE/CAA Journal of Automatica Sinica, 2021, 8(1): 23-36.</a:t>
            </a:r>
            <a:endPar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25000"/>
              </a:lnSpc>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[2]Wang Y, Chen Z, Mei D, et al. Highly sensitive and flexible tactile sensor with truncated pyramid-shaped porous graphene/silicone rubber composites for human motion detection[J]. Composites Science and Technology, 2022, 217: 109078.</a:t>
            </a:r>
            <a:endPar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25000"/>
              </a:lnSpc>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[3]Kim M, Kang T, Song D, et al. Development of a Small-Sized Intelligent Home Service Robot[C]//2021 18th International Conference on Ubiquitous Robots (UR). 2021: 565-570.</a:t>
            </a:r>
            <a:endPar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25000"/>
              </a:lnSpc>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[4]Jin T, Han X. Robotic arms in precision agriculture: A comprehensive review of the technologies, applications, challenges, and future prospects[J]. Computers and Electronics in Agriculture, 2024, 221: 108938.</a:t>
            </a:r>
            <a:endPar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25000"/>
              </a:lnSpc>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[5]Tomovic R, Boni G. An adaptive artificial hand[J]. IRE Transactions on Automatic Control, 1962, 7(3): 3-10.</a:t>
            </a:r>
            <a:endPar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25000"/>
              </a:lnSpc>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[6]Rothling F, Haschke R, Steil J J, et al. Platform portable anthropomorphic grasping with the bielefeld 20-DOF shadow and 9-DOF TUM hand[C]//2007 IEEE/RSJ International Conference on Intelligent Robots and Systems. San Diego, CA, USA: IEEE, 2007: 2951-2956.</a:t>
            </a:r>
            <a:endPar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25000"/>
              </a:lnSpc>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[7]Shadow Robot Company Inc. Shadow Dexterous Hand—Considered to be the most advanced Dextrous Hand in the world[EB]. (2007).</a:t>
            </a:r>
            <a:endPar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25000"/>
              </a:lnSpc>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[8]Kawasaki H, Komatsu T, Uchiyama K. Dexterous anthropomorphic robot hand with distributed tactile sensor: Gifu hand II[J]. IEEE/ASME Transactions on Mechatronics, 2002, 7(3): 296-303.</a:t>
            </a:r>
            <a:endPar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灯片编号占位符 4">
            <a:extLst>
              <a:ext uri="{FF2B5EF4-FFF2-40B4-BE49-F238E27FC236}">
                <a16:creationId xmlns:a16="http://schemas.microsoft.com/office/drawing/2014/main" id="{141F379A-F4AE-579C-990F-38B8012D5839}"/>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31</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4150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部分参考文献</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灯片编号占位符 4">
            <a:extLst>
              <a:ext uri="{FF2B5EF4-FFF2-40B4-BE49-F238E27FC236}">
                <a16:creationId xmlns:a16="http://schemas.microsoft.com/office/drawing/2014/main" id="{70597933-65AD-82AC-FD4A-8E1AB5ECBD0A}"/>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32</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
        <p:nvSpPr>
          <p:cNvPr id="2" name="TextBox 3">
            <a:extLst>
              <a:ext uri="{FF2B5EF4-FFF2-40B4-BE49-F238E27FC236}">
                <a16:creationId xmlns:a16="http://schemas.microsoft.com/office/drawing/2014/main" id="{40BB011E-AEA6-EC4E-6117-211B08D29D59}"/>
              </a:ext>
            </a:extLst>
          </p:cNvPr>
          <p:cNvSpPr txBox="1"/>
          <p:nvPr/>
        </p:nvSpPr>
        <p:spPr>
          <a:xfrm>
            <a:off x="471548" y="833107"/>
            <a:ext cx="11248904" cy="5599866"/>
          </a:xfrm>
          <a:prstGeom prst="rect">
            <a:avLst/>
          </a:prstGeom>
          <a:noFill/>
        </p:spPr>
        <p:txBody>
          <a:bodyPr wrap="square" rtlCol="0">
            <a:spAutoFit/>
          </a:bodyPr>
          <a:lstStyle/>
          <a:p>
            <a:pPr algn="just">
              <a:lnSpc>
                <a:spcPct val="125000"/>
              </a:lnSpc>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[9]Mouri T, Kawasaki H, Yoshikawa K, et al. Anthropomorphic robot hand: Gifu hand III[C]//Proc. Int. Conf. ICCAS. 2002: 1288-1293.</a:t>
            </a:r>
            <a:endPar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25000"/>
              </a:lnSpc>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[10]Liu H, Wu K, Meusel P, et al. Multisensory five-finger dexterous hand: The DLR/HIT Hand II[C]//2008 IEEE/RSJ International Conference on Intelligent Robots and Systems. Nice: IEEE, 2008: 3692-3697.</a:t>
            </a:r>
            <a:endPar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25000"/>
              </a:lnSpc>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[11]Wei R, Gao X H, Jin M H, et al. FPGA based hardware architecture for HIT/DLR hand[C]//2005 IEEE/RSJ International Conference on Intelligent Robots and Systems. Edmonton, Alta., Canada: IEEE, 2005: 523-528.</a:t>
            </a:r>
            <a:endPar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25000"/>
              </a:lnSpc>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[12]Liu H, Meusel P, Seitz N, et al. The modular multisensory DLR-HIT-Hand[J]. Mechanism and Machine Theory, 2007, 42(5): 612-625.</a:t>
            </a:r>
            <a:endPar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25000"/>
              </a:lnSpc>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[13]</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樊绍巍</a:t>
            </a: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刘伊威</a:t>
            </a: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金明河</a:t>
            </a: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兰天</a:t>
            </a: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陈兆芃</a:t>
            </a: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刘宏</a:t>
            </a: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赵大威</a:t>
            </a: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 HIT/DLR Hand Ⅱ</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类人形五指灵巧手机构的研究</a:t>
            </a: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[J]. Research on the mechanics of the HIT/DLR Ⅱ Hand anthropomorphic five-finger dexterous hand, 2009, 30(2): 171-177.</a:t>
            </a:r>
            <a:endPar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25000"/>
              </a:lnSpc>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[14]Lee D H, Park J H, Park S W, et al. KITECH-Hand: A Highly Dexterous and Modularized Robotic Hand[J]. IEEE/ASME Transactions on Mechatronics, 2017, 22(2): 876-887.</a:t>
            </a:r>
            <a:endPar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25000"/>
              </a:lnSpc>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[15]Johannes M S, Bigelow J D, Burck J M, et al. An Overview of the Developmental Process for the Modular Prosthetic Limb[J]. JOHNS HOPKINS APL TECHNICAL DIGEST, 2011, 30(3).</a:t>
            </a:r>
            <a:endPar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25000"/>
              </a:lnSpc>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[16]Zhou J, Chen X, Chang U, et al. A Soft-Robotic Approach to Anthropomorphic Robotic Hand Dexterity[J]. IEEE Access, 2019, 7: 101483-101495.</a:t>
            </a:r>
            <a:endPar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35922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觅知网-不倒翁ID:189359941"/>
          <p:cNvGrpSpPr/>
          <p:nvPr/>
        </p:nvGrpSpPr>
        <p:grpSpPr>
          <a:xfrm>
            <a:off x="-178347" y="-186482"/>
            <a:ext cx="3810736" cy="6483102"/>
            <a:chOff x="695400" y="8111548"/>
            <a:chExt cx="3810736" cy="6483102"/>
          </a:xfrm>
          <a:solidFill>
            <a:srgbClr val="344778">
              <a:alpha val="5000"/>
            </a:srgbClr>
          </a:solidFill>
        </p:grpSpPr>
        <p:sp>
          <p:nvSpPr>
            <p:cNvPr id="113" name="觅知网-不倒翁ID:189359941"/>
            <p:cNvSpPr/>
            <p:nvPr/>
          </p:nvSpPr>
          <p:spPr bwMode="auto">
            <a:xfrm>
              <a:off x="3812011" y="13747819"/>
              <a:ext cx="694125" cy="465063"/>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4" name="觅知网-不倒翁ID:189359941"/>
            <p:cNvSpPr/>
            <p:nvPr/>
          </p:nvSpPr>
          <p:spPr bwMode="auto">
            <a:xfrm>
              <a:off x="3360830" y="13685350"/>
              <a:ext cx="631656" cy="492830"/>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5" name="觅知网-不倒翁ID:189359941"/>
            <p:cNvSpPr/>
            <p:nvPr/>
          </p:nvSpPr>
          <p:spPr bwMode="auto">
            <a:xfrm>
              <a:off x="2930473" y="13532643"/>
              <a:ext cx="562243" cy="555300"/>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6" name="觅知网-不倒翁ID:189359941"/>
            <p:cNvSpPr/>
            <p:nvPr/>
          </p:nvSpPr>
          <p:spPr bwMode="auto">
            <a:xfrm>
              <a:off x="2513998" y="13310524"/>
              <a:ext cx="492831" cy="624708"/>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7" name="觅知网-不倒翁ID:189359941"/>
            <p:cNvSpPr/>
            <p:nvPr/>
          </p:nvSpPr>
          <p:spPr bwMode="auto">
            <a:xfrm>
              <a:off x="2118352" y="13018993"/>
              <a:ext cx="437300" cy="694121"/>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8" name="觅知网-不倒翁ID:189359941"/>
            <p:cNvSpPr/>
            <p:nvPr/>
          </p:nvSpPr>
          <p:spPr bwMode="auto">
            <a:xfrm>
              <a:off x="1833759" y="12678873"/>
              <a:ext cx="347063" cy="735770"/>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9" name="觅知网-不倒翁ID:189359941"/>
            <p:cNvSpPr/>
            <p:nvPr/>
          </p:nvSpPr>
          <p:spPr bwMode="auto">
            <a:xfrm>
              <a:off x="1569991" y="12283223"/>
              <a:ext cx="347063" cy="770476"/>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0" name="觅知网-不倒翁ID:189359941"/>
            <p:cNvSpPr/>
            <p:nvPr/>
          </p:nvSpPr>
          <p:spPr bwMode="auto">
            <a:xfrm>
              <a:off x="1361753" y="11852871"/>
              <a:ext cx="360944" cy="770476"/>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1" name="觅知网-不倒翁ID:189359941"/>
            <p:cNvSpPr/>
            <p:nvPr/>
          </p:nvSpPr>
          <p:spPr bwMode="auto">
            <a:xfrm>
              <a:off x="1181283" y="11401685"/>
              <a:ext cx="402593" cy="770476"/>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2" name="觅知网-不倒翁ID:189359941"/>
            <p:cNvSpPr/>
            <p:nvPr/>
          </p:nvSpPr>
          <p:spPr bwMode="auto">
            <a:xfrm>
              <a:off x="1118814" y="10950508"/>
              <a:ext cx="381769" cy="735770"/>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3" name="觅知网-不倒翁ID:189359941"/>
            <p:cNvSpPr/>
            <p:nvPr/>
          </p:nvSpPr>
          <p:spPr bwMode="auto">
            <a:xfrm>
              <a:off x="1084103" y="10492388"/>
              <a:ext cx="402593" cy="701064"/>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4" name="觅知网-不倒翁ID:189359941"/>
            <p:cNvSpPr/>
            <p:nvPr/>
          </p:nvSpPr>
          <p:spPr bwMode="auto">
            <a:xfrm>
              <a:off x="1097989" y="10055089"/>
              <a:ext cx="472006" cy="645537"/>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5" name="觅知网-不倒翁ID:189359941"/>
            <p:cNvSpPr/>
            <p:nvPr/>
          </p:nvSpPr>
          <p:spPr bwMode="auto">
            <a:xfrm>
              <a:off x="3464953" y="14115706"/>
              <a:ext cx="1013420" cy="478944"/>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6" name="觅知网-不倒翁ID:189359941"/>
            <p:cNvSpPr/>
            <p:nvPr/>
          </p:nvSpPr>
          <p:spPr bwMode="auto">
            <a:xfrm>
              <a:off x="2965184" y="14039351"/>
              <a:ext cx="1013420" cy="472001"/>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7" name="觅知网-不倒翁ID:189359941"/>
            <p:cNvSpPr/>
            <p:nvPr/>
          </p:nvSpPr>
          <p:spPr bwMode="auto">
            <a:xfrm>
              <a:off x="2479296" y="13893587"/>
              <a:ext cx="999538" cy="478944"/>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8" name="觅知网-不倒翁ID:189359941"/>
            <p:cNvSpPr/>
            <p:nvPr/>
          </p:nvSpPr>
          <p:spPr bwMode="auto">
            <a:xfrm>
              <a:off x="2028115" y="13692288"/>
              <a:ext cx="964832" cy="444238"/>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9" name="觅知网-不倒翁ID:189359941"/>
            <p:cNvSpPr/>
            <p:nvPr/>
          </p:nvSpPr>
          <p:spPr bwMode="auto">
            <a:xfrm>
              <a:off x="1639403" y="13372994"/>
              <a:ext cx="895420" cy="423418"/>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0" name="觅知网-不倒翁ID:189359941"/>
            <p:cNvSpPr/>
            <p:nvPr/>
          </p:nvSpPr>
          <p:spPr bwMode="auto">
            <a:xfrm>
              <a:off x="1327051" y="12956519"/>
              <a:ext cx="798244" cy="506712"/>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1" name="觅知网-不倒翁ID:189359941"/>
            <p:cNvSpPr/>
            <p:nvPr/>
          </p:nvSpPr>
          <p:spPr bwMode="auto">
            <a:xfrm>
              <a:off x="1084103" y="12484517"/>
              <a:ext cx="701068" cy="617769"/>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2" name="觅知网-不倒翁ID:189359941"/>
            <p:cNvSpPr/>
            <p:nvPr/>
          </p:nvSpPr>
          <p:spPr bwMode="auto">
            <a:xfrm>
              <a:off x="917515" y="11991691"/>
              <a:ext cx="590006" cy="694121"/>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3" name="觅知网-不倒翁ID:189359941"/>
            <p:cNvSpPr/>
            <p:nvPr/>
          </p:nvSpPr>
          <p:spPr bwMode="auto">
            <a:xfrm>
              <a:off x="792571" y="11484984"/>
              <a:ext cx="506712" cy="742713"/>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4" name="觅知网-不倒翁ID:189359941"/>
            <p:cNvSpPr/>
            <p:nvPr/>
          </p:nvSpPr>
          <p:spPr bwMode="auto">
            <a:xfrm>
              <a:off x="723159" y="10978276"/>
              <a:ext cx="444238" cy="777419"/>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5" name="觅知网-不倒翁ID:189359941"/>
            <p:cNvSpPr/>
            <p:nvPr/>
          </p:nvSpPr>
          <p:spPr bwMode="auto">
            <a:xfrm>
              <a:off x="695400" y="10464625"/>
              <a:ext cx="458120" cy="798244"/>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6" name="觅知网-不倒翁ID:189359941"/>
            <p:cNvSpPr/>
            <p:nvPr/>
          </p:nvSpPr>
          <p:spPr bwMode="auto">
            <a:xfrm>
              <a:off x="743997" y="9957913"/>
              <a:ext cx="458120" cy="812125"/>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7" name="觅知网-不倒翁ID:189359941"/>
            <p:cNvSpPr/>
            <p:nvPr/>
          </p:nvSpPr>
          <p:spPr bwMode="auto">
            <a:xfrm>
              <a:off x="1410354" y="8451672"/>
              <a:ext cx="874595" cy="1478482"/>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8" name="觅知网-不倒翁ID:189359941"/>
            <p:cNvSpPr/>
            <p:nvPr/>
          </p:nvSpPr>
          <p:spPr bwMode="auto">
            <a:xfrm>
              <a:off x="1167410" y="8410023"/>
              <a:ext cx="916244" cy="1735303"/>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9" name="觅知网-不倒翁ID:189359941"/>
            <p:cNvSpPr/>
            <p:nvPr/>
          </p:nvSpPr>
          <p:spPr bwMode="auto">
            <a:xfrm>
              <a:off x="1070230" y="8111548"/>
              <a:ext cx="1055069" cy="1721422"/>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40" name="觅知网-不倒翁ID:189359941"/>
          <p:cNvGrpSpPr/>
          <p:nvPr/>
        </p:nvGrpSpPr>
        <p:grpSpPr>
          <a:xfrm>
            <a:off x="8538181" y="-186482"/>
            <a:ext cx="3885111" cy="6528617"/>
            <a:chOff x="5056479" y="8111548"/>
            <a:chExt cx="3885111" cy="6528617"/>
          </a:xfrm>
          <a:solidFill>
            <a:srgbClr val="344778">
              <a:alpha val="5000"/>
            </a:srgbClr>
          </a:solidFill>
        </p:grpSpPr>
        <p:sp>
          <p:nvSpPr>
            <p:cNvPr id="141" name="觅知网-不倒翁ID:189359941"/>
            <p:cNvSpPr/>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2" name="觅知网-不倒翁ID:189359941"/>
            <p:cNvSpPr/>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3" name="觅知网-不倒翁ID:189359941"/>
            <p:cNvSpPr/>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4" name="觅知网-不倒翁ID:189359941"/>
            <p:cNvSpPr/>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5" name="觅知网-不倒翁ID:189359941"/>
            <p:cNvSpPr/>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6" name="觅知网-不倒翁ID:189359941"/>
            <p:cNvSpPr/>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7" name="觅知网-不倒翁ID:189359941"/>
            <p:cNvSpPr/>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8" name="觅知网-不倒翁ID:189359941"/>
            <p:cNvSpPr/>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9" name="觅知网-不倒翁ID:189359941"/>
            <p:cNvSpPr/>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0" name="觅知网-不倒翁ID:189359941"/>
            <p:cNvSpPr/>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1" name="觅知网-不倒翁ID:189359941"/>
            <p:cNvSpPr/>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2" name="觅知网-不倒翁ID:189359941"/>
            <p:cNvSpPr/>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3" name="觅知网-不倒翁ID:189359941"/>
            <p:cNvSpPr/>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4" name="觅知网-不倒翁ID:189359941"/>
            <p:cNvSpPr/>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5" name="觅知网-不倒翁ID:189359941"/>
            <p:cNvSpPr/>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6" name="觅知网-不倒翁ID:189359941"/>
            <p:cNvSpPr/>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7" name="觅知网-不倒翁ID:189359941"/>
            <p:cNvSpPr/>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8" name="觅知网-不倒翁ID:189359941"/>
            <p:cNvSpPr/>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9" name="觅知网-不倒翁ID:189359941"/>
            <p:cNvSpPr/>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0" name="觅知网-不倒翁ID:189359941"/>
            <p:cNvSpPr/>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1" name="觅知网-不倒翁ID:189359941"/>
            <p:cNvSpPr/>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2" name="觅知网-不倒翁ID:189359941"/>
            <p:cNvSpPr/>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3" name="觅知网-不倒翁ID:189359941"/>
            <p:cNvSpPr/>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4" name="觅知网-不倒翁ID:189359941"/>
            <p:cNvSpPr/>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5" name="觅知网-不倒翁ID:189359941"/>
            <p:cNvSpPr/>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6" name="觅知网-不倒翁ID:189359941"/>
            <p:cNvSpPr/>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7" name="觅知网-不倒翁ID:189359941"/>
            <p:cNvSpPr/>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8" name="觅知网-不倒翁ID:189359941"/>
            <p:cNvSpPr>
              <a:spLocks noChangeArrowheads="1"/>
            </p:cNvSpPr>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5" name="觅知网-不倒翁ID:189359941"/>
          <p:cNvGrpSpPr/>
          <p:nvPr>
            <p:custDataLst>
              <p:tags r:id="rId1"/>
            </p:custDataLst>
          </p:nvPr>
        </p:nvGrpSpPr>
        <p:grpSpPr>
          <a:xfrm>
            <a:off x="955163" y="647056"/>
            <a:ext cx="10294372" cy="6835208"/>
            <a:chOff x="1933880" y="1452820"/>
            <a:chExt cx="8655456" cy="5747008"/>
          </a:xfrm>
        </p:grpSpPr>
        <p:sp>
          <p:nvSpPr>
            <p:cNvPr id="13" name="觅知网-不倒翁ID:189359941"/>
            <p:cNvSpPr/>
            <p:nvPr/>
          </p:nvSpPr>
          <p:spPr>
            <a:xfrm rot="21314498">
              <a:off x="1933880" y="1453250"/>
              <a:ext cx="8410937" cy="5746578"/>
            </a:xfrm>
            <a:custGeom>
              <a:avLst/>
              <a:gdLst>
                <a:gd name="connsiteX0" fmla="*/ 8410936 w 8410937"/>
                <a:gd name="connsiteY0" fmla="*/ 0 h 5746578"/>
                <a:gd name="connsiteX1" fmla="*/ 8410937 w 8410937"/>
                <a:gd name="connsiteY1" fmla="*/ 5746578 h 5746578"/>
                <a:gd name="connsiteX2" fmla="*/ 0 w 8410937"/>
                <a:gd name="connsiteY2" fmla="*/ 5046446 h 5746578"/>
                <a:gd name="connsiteX3" fmla="*/ 0 w 8410937"/>
                <a:gd name="connsiteY3" fmla="*/ 0 h 5746578"/>
              </a:gdLst>
              <a:ahLst/>
              <a:cxnLst>
                <a:cxn ang="0">
                  <a:pos x="connsiteX0" y="connsiteY0"/>
                </a:cxn>
                <a:cxn ang="0">
                  <a:pos x="connsiteX1" y="connsiteY1"/>
                </a:cxn>
                <a:cxn ang="0">
                  <a:pos x="connsiteX2" y="connsiteY2"/>
                </a:cxn>
                <a:cxn ang="0">
                  <a:pos x="connsiteX3" y="connsiteY3"/>
                </a:cxn>
              </a:cxnLst>
              <a:rect l="l" t="t" r="r" b="b"/>
              <a:pathLst>
                <a:path w="8410937" h="5746578">
                  <a:moveTo>
                    <a:pt x="8410936" y="0"/>
                  </a:moveTo>
                  <a:lnTo>
                    <a:pt x="8410937" y="5746578"/>
                  </a:lnTo>
                  <a:lnTo>
                    <a:pt x="0" y="5046446"/>
                  </a:lnTo>
                  <a:lnTo>
                    <a:pt x="0" y="0"/>
                  </a:lnTo>
                  <a:close/>
                </a:path>
              </a:pathLst>
            </a:custGeom>
            <a:solidFill>
              <a:srgbClr val="34477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14" name="觅知网-不倒翁ID:189359941"/>
            <p:cNvSpPr/>
            <p:nvPr/>
          </p:nvSpPr>
          <p:spPr>
            <a:xfrm>
              <a:off x="2178400" y="1452820"/>
              <a:ext cx="8410936" cy="5388246"/>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alpha val="93000"/>
              </a:schemeClr>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grpSp>
      <p:cxnSp>
        <p:nvCxnSpPr>
          <p:cNvPr id="3" name="觅知网-不倒翁ID:189359941"/>
          <p:cNvCxnSpPr/>
          <p:nvPr>
            <p:custDataLst>
              <p:tags r:id="rId2"/>
            </p:custDataLst>
          </p:nvPr>
        </p:nvCxnSpPr>
        <p:spPr>
          <a:xfrm flipH="1">
            <a:off x="7149832" y="2636914"/>
            <a:ext cx="2896211"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sp>
        <p:nvSpPr>
          <p:cNvPr id="4" name="觅知网-不倒翁ID:189359941"/>
          <p:cNvSpPr/>
          <p:nvPr>
            <p:custDataLst>
              <p:tags r:id="rId3"/>
            </p:custDataLst>
          </p:nvPr>
        </p:nvSpPr>
        <p:spPr>
          <a:xfrm>
            <a:off x="4012080" y="2436857"/>
            <a:ext cx="4172152" cy="400110"/>
          </a:xfrm>
          <a:prstGeom prst="roundRect">
            <a:avLst>
              <a:gd name="adj" fmla="val 50000"/>
            </a:avLst>
          </a:prstGeom>
          <a:solidFill>
            <a:schemeClr val="bg1"/>
          </a:solidFill>
          <a:ln>
            <a:solidFill>
              <a:srgbClr val="0B29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5" name="觅知网-不倒翁ID:189359941"/>
          <p:cNvSpPr txBox="1"/>
          <p:nvPr>
            <p:custDataLst>
              <p:tags r:id="rId4"/>
            </p:custDataLst>
          </p:nvPr>
        </p:nvSpPr>
        <p:spPr>
          <a:xfrm>
            <a:off x="1892064" y="3435406"/>
            <a:ext cx="878066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schemeClr val="accent1"/>
                </a:solidFill>
                <a:effectLst/>
                <a:uLnTx/>
                <a:uFillTx/>
                <a:latin typeface="阿里巴巴普惠体 Heavy" pitchFamily="18" charset="-122"/>
                <a:ea typeface="阿里巴巴普惠体 Heavy" pitchFamily="18" charset="-122"/>
                <a:cs typeface="思源黑体 CN Regular" panose="020B0500000000000000" charset="-122"/>
              </a:rPr>
              <a:t>感谢老师们</a:t>
            </a:r>
            <a:r>
              <a:rPr kumimoji="0" lang="zh-CN" altLang="en-US" sz="5400" b="0" i="0" u="none" strike="noStrike" kern="1200" cap="none" spc="0" normalizeH="0" baseline="0" noProof="0">
                <a:ln>
                  <a:noFill/>
                </a:ln>
                <a:solidFill>
                  <a:schemeClr val="accent1"/>
                </a:solidFill>
                <a:effectLst/>
                <a:uLnTx/>
                <a:uFillTx/>
                <a:latin typeface="阿里巴巴普惠体 Heavy" pitchFamily="18" charset="-122"/>
                <a:ea typeface="阿里巴巴普惠体 Heavy" pitchFamily="18" charset="-122"/>
                <a:cs typeface="思源黑体 CN Regular" panose="020B0500000000000000" charset="-122"/>
              </a:rPr>
              <a:t>批评指正！</a:t>
            </a:r>
            <a:endParaRPr kumimoji="0" lang="zh-CN" altLang="en-US" sz="5400" b="0" i="0" u="none" strike="noStrike" kern="1200" cap="none" spc="0" normalizeH="0" baseline="0" noProof="0" dirty="0">
              <a:ln>
                <a:noFill/>
              </a:ln>
              <a:solidFill>
                <a:schemeClr val="accent1"/>
              </a:solidFill>
              <a:effectLst/>
              <a:uLnTx/>
              <a:uFillTx/>
              <a:latin typeface="阿里巴巴普惠体 Heavy" pitchFamily="18" charset="-122"/>
              <a:ea typeface="阿里巴巴普惠体 Heavy" pitchFamily="18" charset="-122"/>
              <a:cs typeface="思源黑体 CN Regular" panose="020B0500000000000000" charset="-122"/>
            </a:endParaRPr>
          </a:p>
        </p:txBody>
      </p:sp>
      <p:sp>
        <p:nvSpPr>
          <p:cNvPr id="6" name="觅知网-不倒翁ID:189359941"/>
          <p:cNvSpPr txBox="1"/>
          <p:nvPr>
            <p:custDataLst>
              <p:tags r:id="rId5"/>
            </p:custDataLst>
          </p:nvPr>
        </p:nvSpPr>
        <p:spPr>
          <a:xfrm>
            <a:off x="4228104" y="2436857"/>
            <a:ext cx="3740104" cy="400110"/>
          </a:xfrm>
          <a:prstGeom prst="rect">
            <a:avLst/>
          </a:prstGeom>
          <a:noFill/>
        </p:spPr>
        <p:txBody>
          <a:bodyPr wrap="square" rtlCol="0">
            <a:spAutoFit/>
          </a:bodyPr>
          <a:lstStyle/>
          <a:p>
            <a:pPr algn="ctr"/>
            <a:r>
              <a:rPr lang="zh-CN" altLang="en-US" sz="200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rPr>
              <a:t>GRADUATION DEFENSE</a:t>
            </a:r>
          </a:p>
        </p:txBody>
      </p:sp>
      <p:cxnSp>
        <p:nvCxnSpPr>
          <p:cNvPr id="7" name="觅知网-不倒翁ID:189359941"/>
          <p:cNvCxnSpPr>
            <a:stCxn id="4" idx="1"/>
          </p:cNvCxnSpPr>
          <p:nvPr>
            <p:custDataLst>
              <p:tags r:id="rId6"/>
            </p:custDataLst>
          </p:nvPr>
        </p:nvCxnSpPr>
        <p:spPr>
          <a:xfrm flipH="1">
            <a:off x="2150269" y="2636914"/>
            <a:ext cx="1861811"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sp>
        <p:nvSpPr>
          <p:cNvPr id="24"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ea"/>
              <a:sym typeface="+mn-lt"/>
            </a:endParaRPr>
          </a:p>
        </p:txBody>
      </p:sp>
      <p:pic>
        <p:nvPicPr>
          <p:cNvPr id="9" name="图片 8">
            <a:extLst>
              <a:ext uri="{FF2B5EF4-FFF2-40B4-BE49-F238E27FC236}">
                <a16:creationId xmlns:a16="http://schemas.microsoft.com/office/drawing/2014/main" id="{91243BE6-4912-5810-78D8-6EFDDB6A329A}"/>
              </a:ext>
            </a:extLst>
          </p:cNvPr>
          <p:cNvPicPr>
            <a:picLocks noChangeAspect="1"/>
          </p:cNvPicPr>
          <p:nvPr/>
        </p:nvPicPr>
        <p:blipFill>
          <a:blip r:embed="rId9"/>
          <a:stretch>
            <a:fillRect/>
          </a:stretch>
        </p:blipFill>
        <p:spPr>
          <a:xfrm>
            <a:off x="4749069" y="1196846"/>
            <a:ext cx="2753754" cy="877850"/>
          </a:xfrm>
          <a:prstGeom prst="rect">
            <a:avLst/>
          </a:prstGeom>
        </p:spPr>
      </p:pic>
      <p:grpSp>
        <p:nvGrpSpPr>
          <p:cNvPr id="10" name="觅知网-不倒翁ID:189359941">
            <a:extLst>
              <a:ext uri="{FF2B5EF4-FFF2-40B4-BE49-F238E27FC236}">
                <a16:creationId xmlns:a16="http://schemas.microsoft.com/office/drawing/2014/main" id="{86E0C8E8-04E6-E6D1-A292-132865DB28E9}"/>
              </a:ext>
            </a:extLst>
          </p:cNvPr>
          <p:cNvGrpSpPr/>
          <p:nvPr/>
        </p:nvGrpSpPr>
        <p:grpSpPr>
          <a:xfrm>
            <a:off x="2725741" y="5285225"/>
            <a:ext cx="1868420" cy="351594"/>
            <a:chOff x="1662358" y="4152650"/>
            <a:chExt cx="1868420" cy="351594"/>
          </a:xfrm>
        </p:grpSpPr>
        <p:sp>
          <p:nvSpPr>
            <p:cNvPr id="11" name="觅知网-不倒翁ID:189359941">
              <a:extLst>
                <a:ext uri="{FF2B5EF4-FFF2-40B4-BE49-F238E27FC236}">
                  <a16:creationId xmlns:a16="http://schemas.microsoft.com/office/drawing/2014/main" id="{2068998E-BD64-89F8-56A9-D5655EC2EF8B}"/>
                </a:ext>
              </a:extLst>
            </p:cNvPr>
            <p:cNvSpPr txBox="1"/>
            <p:nvPr/>
          </p:nvSpPr>
          <p:spPr>
            <a:xfrm>
              <a:off x="1930134" y="4175846"/>
              <a:ext cx="1600644"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rPr>
                <a:t>答辩</a:t>
              </a:r>
              <a:r>
                <a:rPr kumimoji="0" lang="zh-CN" altLang="en-US" sz="16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思源黑体 CN Regular" panose="020B0500000000000000" charset="-122"/>
                </a:rPr>
                <a:t>人：陈化扬</a:t>
              </a: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12" name="觅知网-不倒翁ID:189359941">
              <a:extLst>
                <a:ext uri="{FF2B5EF4-FFF2-40B4-BE49-F238E27FC236}">
                  <a16:creationId xmlns:a16="http://schemas.microsoft.com/office/drawing/2014/main" id="{9427F0AA-5C9C-4E79-8514-DE295FE7597A}"/>
                </a:ext>
              </a:extLst>
            </p:cNvPr>
            <p:cNvSpPr>
              <a:spLocks noChangeAspect="1"/>
            </p:cNvSpPr>
            <p:nvPr/>
          </p:nvSpPr>
          <p:spPr bwMode="auto">
            <a:xfrm>
              <a:off x="1662358" y="4152650"/>
              <a:ext cx="276085" cy="328705"/>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16" name="觅知网-不倒翁ID:189359941">
              <a:extLst>
                <a:ext uri="{FF2B5EF4-FFF2-40B4-BE49-F238E27FC236}">
                  <a16:creationId xmlns:a16="http://schemas.microsoft.com/office/drawing/2014/main" id="{7121CCB9-6C14-A5E9-D30B-F8F3BF943092}"/>
                </a:ext>
              </a:extLst>
            </p:cNvPr>
            <p:cNvSpPr txBox="1"/>
            <p:nvPr/>
          </p:nvSpPr>
          <p:spPr>
            <a:xfrm>
              <a:off x="2718939" y="4175846"/>
              <a:ext cx="164418"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grpSp>
      <p:grpSp>
        <p:nvGrpSpPr>
          <p:cNvPr id="17" name="觅知网-不倒翁ID:189359941">
            <a:extLst>
              <a:ext uri="{FF2B5EF4-FFF2-40B4-BE49-F238E27FC236}">
                <a16:creationId xmlns:a16="http://schemas.microsoft.com/office/drawing/2014/main" id="{E2C21595-29FE-39DC-DE14-8FB6AD1D0676}"/>
              </a:ext>
            </a:extLst>
          </p:cNvPr>
          <p:cNvGrpSpPr/>
          <p:nvPr/>
        </p:nvGrpSpPr>
        <p:grpSpPr>
          <a:xfrm>
            <a:off x="7685832" y="5291761"/>
            <a:ext cx="1868423" cy="338521"/>
            <a:chOff x="1049311" y="5391371"/>
            <a:chExt cx="1868423" cy="338521"/>
          </a:xfrm>
        </p:grpSpPr>
        <p:sp>
          <p:nvSpPr>
            <p:cNvPr id="18" name="觅知网-不倒翁ID:189359941">
              <a:extLst>
                <a:ext uri="{FF2B5EF4-FFF2-40B4-BE49-F238E27FC236}">
                  <a16:creationId xmlns:a16="http://schemas.microsoft.com/office/drawing/2014/main" id="{6858D7E9-4316-F673-5FEB-00409FC8600B}"/>
                </a:ext>
              </a:extLst>
            </p:cNvPr>
            <p:cNvSpPr txBox="1"/>
            <p:nvPr/>
          </p:nvSpPr>
          <p:spPr>
            <a:xfrm>
              <a:off x="1317090" y="5391371"/>
              <a:ext cx="1600644"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思源黑体 CN Regular" panose="020B0500000000000000" charset="-122"/>
                </a:rPr>
                <a:t>企业导师：白洋</a:t>
              </a: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19" name="觅知网-不倒翁ID:189359941">
              <a:extLst>
                <a:ext uri="{FF2B5EF4-FFF2-40B4-BE49-F238E27FC236}">
                  <a16:creationId xmlns:a16="http://schemas.microsoft.com/office/drawing/2014/main" id="{96175415-2C4C-315F-7EAD-2F2CD94BFD2A}"/>
                </a:ext>
              </a:extLst>
            </p:cNvPr>
            <p:cNvSpPr>
              <a:spLocks noChangeAspect="1"/>
            </p:cNvSpPr>
            <p:nvPr/>
          </p:nvSpPr>
          <p:spPr bwMode="auto">
            <a:xfrm>
              <a:off x="1049311" y="5408816"/>
              <a:ext cx="307621" cy="250993"/>
            </a:xfrm>
            <a:custGeom>
              <a:avLst/>
              <a:gdLst>
                <a:gd name="connsiteX0" fmla="*/ 508188 w 609120"/>
                <a:gd name="connsiteY0" fmla="*/ 388434 h 496992"/>
                <a:gd name="connsiteX1" fmla="*/ 508188 w 609120"/>
                <a:gd name="connsiteY1" fmla="*/ 438152 h 496992"/>
                <a:gd name="connsiteX2" fmla="*/ 557983 w 609120"/>
                <a:gd name="connsiteY2" fmla="*/ 438152 h 496992"/>
                <a:gd name="connsiteX3" fmla="*/ 557983 w 609120"/>
                <a:gd name="connsiteY3" fmla="*/ 388434 h 496992"/>
                <a:gd name="connsiteX4" fmla="*/ 51136 w 609120"/>
                <a:gd name="connsiteY4" fmla="*/ 388434 h 496992"/>
                <a:gd name="connsiteX5" fmla="*/ 51136 w 609120"/>
                <a:gd name="connsiteY5" fmla="*/ 438152 h 496992"/>
                <a:gd name="connsiteX6" fmla="*/ 100931 w 609120"/>
                <a:gd name="connsiteY6" fmla="*/ 438152 h 496992"/>
                <a:gd name="connsiteX7" fmla="*/ 100931 w 609120"/>
                <a:gd name="connsiteY7" fmla="*/ 388434 h 496992"/>
                <a:gd name="connsiteX8" fmla="*/ 508188 w 609120"/>
                <a:gd name="connsiteY8" fmla="*/ 314770 h 496992"/>
                <a:gd name="connsiteX9" fmla="*/ 508188 w 609120"/>
                <a:gd name="connsiteY9" fmla="*/ 364430 h 496992"/>
                <a:gd name="connsiteX10" fmla="*/ 557983 w 609120"/>
                <a:gd name="connsiteY10" fmla="*/ 364430 h 496992"/>
                <a:gd name="connsiteX11" fmla="*/ 557983 w 609120"/>
                <a:gd name="connsiteY11" fmla="*/ 314770 h 496992"/>
                <a:gd name="connsiteX12" fmla="*/ 51136 w 609120"/>
                <a:gd name="connsiteY12" fmla="*/ 314770 h 496992"/>
                <a:gd name="connsiteX13" fmla="*/ 51136 w 609120"/>
                <a:gd name="connsiteY13" fmla="*/ 364430 h 496992"/>
                <a:gd name="connsiteX14" fmla="*/ 100931 w 609120"/>
                <a:gd name="connsiteY14" fmla="*/ 364430 h 496992"/>
                <a:gd name="connsiteX15" fmla="*/ 100931 w 609120"/>
                <a:gd name="connsiteY15" fmla="*/ 314770 h 496992"/>
                <a:gd name="connsiteX16" fmla="*/ 354456 w 609120"/>
                <a:gd name="connsiteY16" fmla="*/ 314763 h 496992"/>
                <a:gd name="connsiteX17" fmla="*/ 354456 w 609120"/>
                <a:gd name="connsiteY17" fmla="*/ 364425 h 496992"/>
                <a:gd name="connsiteX18" fmla="*/ 404189 w 609120"/>
                <a:gd name="connsiteY18" fmla="*/ 364425 h 496992"/>
                <a:gd name="connsiteX19" fmla="*/ 404189 w 609120"/>
                <a:gd name="connsiteY19" fmla="*/ 314763 h 496992"/>
                <a:gd name="connsiteX20" fmla="*/ 279770 w 609120"/>
                <a:gd name="connsiteY20" fmla="*/ 314763 h 496992"/>
                <a:gd name="connsiteX21" fmla="*/ 279770 w 609120"/>
                <a:gd name="connsiteY21" fmla="*/ 364425 h 496992"/>
                <a:gd name="connsiteX22" fmla="*/ 329561 w 609120"/>
                <a:gd name="connsiteY22" fmla="*/ 364425 h 496992"/>
                <a:gd name="connsiteX23" fmla="*/ 329561 w 609120"/>
                <a:gd name="connsiteY23" fmla="*/ 314763 h 496992"/>
                <a:gd name="connsiteX24" fmla="*/ 205085 w 609120"/>
                <a:gd name="connsiteY24" fmla="*/ 314763 h 496992"/>
                <a:gd name="connsiteX25" fmla="*/ 205085 w 609120"/>
                <a:gd name="connsiteY25" fmla="*/ 364425 h 496992"/>
                <a:gd name="connsiteX26" fmla="*/ 254875 w 609120"/>
                <a:gd name="connsiteY26" fmla="*/ 364425 h 496992"/>
                <a:gd name="connsiteX27" fmla="*/ 254875 w 609120"/>
                <a:gd name="connsiteY27" fmla="*/ 314763 h 496992"/>
                <a:gd name="connsiteX28" fmla="*/ 469471 w 609120"/>
                <a:gd name="connsiteY28" fmla="*/ 288542 h 496992"/>
                <a:gd name="connsiteX29" fmla="*/ 596700 w 609120"/>
                <a:gd name="connsiteY29" fmla="*/ 288542 h 496992"/>
                <a:gd name="connsiteX30" fmla="*/ 596700 w 609120"/>
                <a:gd name="connsiteY30" fmla="*/ 496992 h 496992"/>
                <a:gd name="connsiteX31" fmla="*/ 469471 w 609120"/>
                <a:gd name="connsiteY31" fmla="*/ 496992 h 496992"/>
                <a:gd name="connsiteX32" fmla="*/ 12419 w 609120"/>
                <a:gd name="connsiteY32" fmla="*/ 288542 h 496992"/>
                <a:gd name="connsiteX33" fmla="*/ 139648 w 609120"/>
                <a:gd name="connsiteY33" fmla="*/ 288542 h 496992"/>
                <a:gd name="connsiteX34" fmla="*/ 139648 w 609120"/>
                <a:gd name="connsiteY34" fmla="*/ 496992 h 496992"/>
                <a:gd name="connsiteX35" fmla="*/ 12419 w 609120"/>
                <a:gd name="connsiteY35" fmla="*/ 496992 h 496992"/>
                <a:gd name="connsiteX36" fmla="*/ 469471 w 609120"/>
                <a:gd name="connsiteY36" fmla="*/ 257070 h 496992"/>
                <a:gd name="connsiteX37" fmla="*/ 609120 w 609120"/>
                <a:gd name="connsiteY37" fmla="*/ 257070 h 496992"/>
                <a:gd name="connsiteX38" fmla="*/ 609120 w 609120"/>
                <a:gd name="connsiteY38" fmla="*/ 271959 h 496992"/>
                <a:gd name="connsiteX39" fmla="*/ 469471 w 609120"/>
                <a:gd name="connsiteY39" fmla="*/ 271959 h 496992"/>
                <a:gd name="connsiteX40" fmla="*/ 0 w 609120"/>
                <a:gd name="connsiteY40" fmla="*/ 257070 h 496992"/>
                <a:gd name="connsiteX41" fmla="*/ 139649 w 609120"/>
                <a:gd name="connsiteY41" fmla="*/ 257070 h 496992"/>
                <a:gd name="connsiteX42" fmla="*/ 139649 w 609120"/>
                <a:gd name="connsiteY42" fmla="*/ 271959 h 496992"/>
                <a:gd name="connsiteX43" fmla="*/ 0 w 609120"/>
                <a:gd name="connsiteY43" fmla="*/ 271959 h 496992"/>
                <a:gd name="connsiteX44" fmla="*/ 354456 w 609120"/>
                <a:gd name="connsiteY44" fmla="*/ 240183 h 496992"/>
                <a:gd name="connsiteX45" fmla="*/ 354456 w 609120"/>
                <a:gd name="connsiteY45" fmla="*/ 289903 h 496992"/>
                <a:gd name="connsiteX46" fmla="*/ 404189 w 609120"/>
                <a:gd name="connsiteY46" fmla="*/ 289903 h 496992"/>
                <a:gd name="connsiteX47" fmla="*/ 404189 w 609120"/>
                <a:gd name="connsiteY47" fmla="*/ 240183 h 496992"/>
                <a:gd name="connsiteX48" fmla="*/ 279770 w 609120"/>
                <a:gd name="connsiteY48" fmla="*/ 240183 h 496992"/>
                <a:gd name="connsiteX49" fmla="*/ 279770 w 609120"/>
                <a:gd name="connsiteY49" fmla="*/ 289903 h 496992"/>
                <a:gd name="connsiteX50" fmla="*/ 329561 w 609120"/>
                <a:gd name="connsiteY50" fmla="*/ 289903 h 496992"/>
                <a:gd name="connsiteX51" fmla="*/ 329561 w 609120"/>
                <a:gd name="connsiteY51" fmla="*/ 240183 h 496992"/>
                <a:gd name="connsiteX52" fmla="*/ 205085 w 609120"/>
                <a:gd name="connsiteY52" fmla="*/ 240183 h 496992"/>
                <a:gd name="connsiteX53" fmla="*/ 205085 w 609120"/>
                <a:gd name="connsiteY53" fmla="*/ 289903 h 496992"/>
                <a:gd name="connsiteX54" fmla="*/ 254875 w 609120"/>
                <a:gd name="connsiteY54" fmla="*/ 289903 h 496992"/>
                <a:gd name="connsiteX55" fmla="*/ 254875 w 609120"/>
                <a:gd name="connsiteY55" fmla="*/ 240183 h 496992"/>
                <a:gd name="connsiteX56" fmla="*/ 354456 w 609120"/>
                <a:gd name="connsiteY56" fmla="*/ 165603 h 496992"/>
                <a:gd name="connsiteX57" fmla="*/ 354456 w 609120"/>
                <a:gd name="connsiteY57" fmla="*/ 215323 h 496992"/>
                <a:gd name="connsiteX58" fmla="*/ 404189 w 609120"/>
                <a:gd name="connsiteY58" fmla="*/ 215323 h 496992"/>
                <a:gd name="connsiteX59" fmla="*/ 404189 w 609120"/>
                <a:gd name="connsiteY59" fmla="*/ 165603 h 496992"/>
                <a:gd name="connsiteX60" fmla="*/ 279770 w 609120"/>
                <a:gd name="connsiteY60" fmla="*/ 165603 h 496992"/>
                <a:gd name="connsiteX61" fmla="*/ 279770 w 609120"/>
                <a:gd name="connsiteY61" fmla="*/ 215323 h 496992"/>
                <a:gd name="connsiteX62" fmla="*/ 329561 w 609120"/>
                <a:gd name="connsiteY62" fmla="*/ 215323 h 496992"/>
                <a:gd name="connsiteX63" fmla="*/ 329561 w 609120"/>
                <a:gd name="connsiteY63" fmla="*/ 165603 h 496992"/>
                <a:gd name="connsiteX64" fmla="*/ 205085 w 609120"/>
                <a:gd name="connsiteY64" fmla="*/ 165603 h 496992"/>
                <a:gd name="connsiteX65" fmla="*/ 205085 w 609120"/>
                <a:gd name="connsiteY65" fmla="*/ 215323 h 496992"/>
                <a:gd name="connsiteX66" fmla="*/ 254875 w 609120"/>
                <a:gd name="connsiteY66" fmla="*/ 215323 h 496992"/>
                <a:gd name="connsiteX67" fmla="*/ 254875 w 609120"/>
                <a:gd name="connsiteY67" fmla="*/ 165603 h 496992"/>
                <a:gd name="connsiteX68" fmla="*/ 304666 w 609120"/>
                <a:gd name="connsiteY68" fmla="*/ 50313 h 496992"/>
                <a:gd name="connsiteX69" fmla="*/ 446043 w 609120"/>
                <a:gd name="connsiteY69" fmla="*/ 144792 h 496992"/>
                <a:gd name="connsiteX70" fmla="*/ 446043 w 609120"/>
                <a:gd name="connsiteY70" fmla="*/ 496992 h 496992"/>
                <a:gd name="connsiteX71" fmla="*/ 346119 w 609120"/>
                <a:gd name="connsiteY71" fmla="*/ 496992 h 496992"/>
                <a:gd name="connsiteX72" fmla="*/ 346119 w 609120"/>
                <a:gd name="connsiteY72" fmla="*/ 381018 h 496992"/>
                <a:gd name="connsiteX73" fmla="*/ 263154 w 609120"/>
                <a:gd name="connsiteY73" fmla="*/ 381018 h 496992"/>
                <a:gd name="connsiteX74" fmla="*/ 263154 w 609120"/>
                <a:gd name="connsiteY74" fmla="*/ 496992 h 496992"/>
                <a:gd name="connsiteX75" fmla="*/ 163288 w 609120"/>
                <a:gd name="connsiteY75" fmla="*/ 496992 h 496992"/>
                <a:gd name="connsiteX76" fmla="*/ 163288 w 609120"/>
                <a:gd name="connsiteY76" fmla="*/ 144792 h 496992"/>
                <a:gd name="connsiteX77" fmla="*/ 304666 w 609120"/>
                <a:gd name="connsiteY77" fmla="*/ 0 h 496992"/>
                <a:gd name="connsiteX78" fmla="*/ 501719 w 609120"/>
                <a:gd name="connsiteY78" fmla="*/ 131040 h 496992"/>
                <a:gd name="connsiteX79" fmla="*/ 455296 w 609120"/>
                <a:gd name="connsiteY79" fmla="*/ 131040 h 496992"/>
                <a:gd name="connsiteX80" fmla="*/ 309291 w 609120"/>
                <a:gd name="connsiteY80" fmla="*/ 33473 h 496992"/>
                <a:gd name="connsiteX81" fmla="*/ 300040 w 609120"/>
                <a:gd name="connsiteY81" fmla="*/ 33473 h 496992"/>
                <a:gd name="connsiteX82" fmla="*/ 154035 w 609120"/>
                <a:gd name="connsiteY82" fmla="*/ 131040 h 496992"/>
                <a:gd name="connsiteX83" fmla="*/ 107612 w 609120"/>
                <a:gd name="connsiteY83" fmla="*/ 131040 h 4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9120" h="496992">
                  <a:moveTo>
                    <a:pt x="508188" y="388434"/>
                  </a:moveTo>
                  <a:lnTo>
                    <a:pt x="508188" y="438152"/>
                  </a:lnTo>
                  <a:lnTo>
                    <a:pt x="557983" y="438152"/>
                  </a:lnTo>
                  <a:lnTo>
                    <a:pt x="557983" y="388434"/>
                  </a:lnTo>
                  <a:close/>
                  <a:moveTo>
                    <a:pt x="51136" y="388434"/>
                  </a:moveTo>
                  <a:lnTo>
                    <a:pt x="51136" y="438152"/>
                  </a:lnTo>
                  <a:lnTo>
                    <a:pt x="100931" y="438152"/>
                  </a:lnTo>
                  <a:lnTo>
                    <a:pt x="100931" y="388434"/>
                  </a:lnTo>
                  <a:close/>
                  <a:moveTo>
                    <a:pt x="508188" y="314770"/>
                  </a:moveTo>
                  <a:lnTo>
                    <a:pt x="508188" y="364430"/>
                  </a:lnTo>
                  <a:lnTo>
                    <a:pt x="557983" y="364430"/>
                  </a:lnTo>
                  <a:lnTo>
                    <a:pt x="557983" y="314770"/>
                  </a:lnTo>
                  <a:close/>
                  <a:moveTo>
                    <a:pt x="51136" y="314770"/>
                  </a:moveTo>
                  <a:lnTo>
                    <a:pt x="51136" y="364430"/>
                  </a:lnTo>
                  <a:lnTo>
                    <a:pt x="100931" y="364430"/>
                  </a:lnTo>
                  <a:lnTo>
                    <a:pt x="100931" y="314770"/>
                  </a:lnTo>
                  <a:close/>
                  <a:moveTo>
                    <a:pt x="354456" y="314763"/>
                  </a:moveTo>
                  <a:lnTo>
                    <a:pt x="354456" y="364425"/>
                  </a:lnTo>
                  <a:lnTo>
                    <a:pt x="404189" y="364425"/>
                  </a:lnTo>
                  <a:lnTo>
                    <a:pt x="404189" y="314763"/>
                  </a:lnTo>
                  <a:close/>
                  <a:moveTo>
                    <a:pt x="279770" y="314763"/>
                  </a:moveTo>
                  <a:lnTo>
                    <a:pt x="279770" y="364425"/>
                  </a:lnTo>
                  <a:lnTo>
                    <a:pt x="329561" y="364425"/>
                  </a:lnTo>
                  <a:lnTo>
                    <a:pt x="329561" y="314763"/>
                  </a:lnTo>
                  <a:close/>
                  <a:moveTo>
                    <a:pt x="205085" y="314763"/>
                  </a:moveTo>
                  <a:lnTo>
                    <a:pt x="205085" y="364425"/>
                  </a:lnTo>
                  <a:lnTo>
                    <a:pt x="254875" y="364425"/>
                  </a:lnTo>
                  <a:lnTo>
                    <a:pt x="254875" y="314763"/>
                  </a:lnTo>
                  <a:close/>
                  <a:moveTo>
                    <a:pt x="469471" y="288542"/>
                  </a:moveTo>
                  <a:lnTo>
                    <a:pt x="596700" y="288542"/>
                  </a:lnTo>
                  <a:lnTo>
                    <a:pt x="596700" y="496992"/>
                  </a:lnTo>
                  <a:lnTo>
                    <a:pt x="469471" y="496992"/>
                  </a:lnTo>
                  <a:close/>
                  <a:moveTo>
                    <a:pt x="12419" y="288542"/>
                  </a:moveTo>
                  <a:lnTo>
                    <a:pt x="139648" y="288542"/>
                  </a:lnTo>
                  <a:lnTo>
                    <a:pt x="139648" y="496992"/>
                  </a:lnTo>
                  <a:lnTo>
                    <a:pt x="12419" y="496992"/>
                  </a:lnTo>
                  <a:close/>
                  <a:moveTo>
                    <a:pt x="469471" y="257070"/>
                  </a:moveTo>
                  <a:lnTo>
                    <a:pt x="609120" y="257070"/>
                  </a:lnTo>
                  <a:lnTo>
                    <a:pt x="609120" y="271959"/>
                  </a:lnTo>
                  <a:lnTo>
                    <a:pt x="469471" y="271959"/>
                  </a:lnTo>
                  <a:close/>
                  <a:moveTo>
                    <a:pt x="0" y="257070"/>
                  </a:moveTo>
                  <a:lnTo>
                    <a:pt x="139649" y="257070"/>
                  </a:lnTo>
                  <a:lnTo>
                    <a:pt x="139649" y="271959"/>
                  </a:lnTo>
                  <a:lnTo>
                    <a:pt x="0" y="271959"/>
                  </a:lnTo>
                  <a:close/>
                  <a:moveTo>
                    <a:pt x="354456" y="240183"/>
                  </a:moveTo>
                  <a:lnTo>
                    <a:pt x="354456" y="289903"/>
                  </a:lnTo>
                  <a:lnTo>
                    <a:pt x="404189" y="289903"/>
                  </a:lnTo>
                  <a:lnTo>
                    <a:pt x="404189" y="240183"/>
                  </a:lnTo>
                  <a:close/>
                  <a:moveTo>
                    <a:pt x="279770" y="240183"/>
                  </a:moveTo>
                  <a:lnTo>
                    <a:pt x="279770" y="289903"/>
                  </a:lnTo>
                  <a:lnTo>
                    <a:pt x="329561" y="289903"/>
                  </a:lnTo>
                  <a:lnTo>
                    <a:pt x="329561" y="240183"/>
                  </a:lnTo>
                  <a:close/>
                  <a:moveTo>
                    <a:pt x="205085" y="240183"/>
                  </a:moveTo>
                  <a:lnTo>
                    <a:pt x="205085" y="289903"/>
                  </a:lnTo>
                  <a:lnTo>
                    <a:pt x="254875" y="289903"/>
                  </a:lnTo>
                  <a:lnTo>
                    <a:pt x="254875" y="240183"/>
                  </a:lnTo>
                  <a:close/>
                  <a:moveTo>
                    <a:pt x="354456" y="165603"/>
                  </a:moveTo>
                  <a:lnTo>
                    <a:pt x="354456" y="215323"/>
                  </a:lnTo>
                  <a:lnTo>
                    <a:pt x="404189" y="215323"/>
                  </a:lnTo>
                  <a:lnTo>
                    <a:pt x="404189" y="165603"/>
                  </a:lnTo>
                  <a:close/>
                  <a:moveTo>
                    <a:pt x="279770" y="165603"/>
                  </a:moveTo>
                  <a:lnTo>
                    <a:pt x="279770" y="215323"/>
                  </a:lnTo>
                  <a:lnTo>
                    <a:pt x="329561" y="215323"/>
                  </a:lnTo>
                  <a:lnTo>
                    <a:pt x="329561" y="165603"/>
                  </a:lnTo>
                  <a:close/>
                  <a:moveTo>
                    <a:pt x="205085" y="165603"/>
                  </a:moveTo>
                  <a:lnTo>
                    <a:pt x="205085" y="215323"/>
                  </a:lnTo>
                  <a:lnTo>
                    <a:pt x="254875" y="215323"/>
                  </a:lnTo>
                  <a:lnTo>
                    <a:pt x="254875" y="165603"/>
                  </a:lnTo>
                  <a:close/>
                  <a:moveTo>
                    <a:pt x="304666" y="50313"/>
                  </a:moveTo>
                  <a:lnTo>
                    <a:pt x="446043" y="144792"/>
                  </a:lnTo>
                  <a:lnTo>
                    <a:pt x="446043" y="496992"/>
                  </a:lnTo>
                  <a:lnTo>
                    <a:pt x="346119" y="496992"/>
                  </a:lnTo>
                  <a:lnTo>
                    <a:pt x="346119" y="381018"/>
                  </a:lnTo>
                  <a:lnTo>
                    <a:pt x="263154" y="381018"/>
                  </a:lnTo>
                  <a:lnTo>
                    <a:pt x="263154" y="496992"/>
                  </a:lnTo>
                  <a:lnTo>
                    <a:pt x="163288" y="496992"/>
                  </a:lnTo>
                  <a:lnTo>
                    <a:pt x="163288" y="144792"/>
                  </a:lnTo>
                  <a:close/>
                  <a:moveTo>
                    <a:pt x="304666" y="0"/>
                  </a:moveTo>
                  <a:lnTo>
                    <a:pt x="501719" y="131040"/>
                  </a:lnTo>
                  <a:lnTo>
                    <a:pt x="455296" y="131040"/>
                  </a:lnTo>
                  <a:lnTo>
                    <a:pt x="309291" y="33473"/>
                  </a:lnTo>
                  <a:lnTo>
                    <a:pt x="300040" y="33473"/>
                  </a:lnTo>
                  <a:lnTo>
                    <a:pt x="154035" y="131040"/>
                  </a:lnTo>
                  <a:lnTo>
                    <a:pt x="107612" y="131040"/>
                  </a:ln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20" name="觅知网-不倒翁ID:189359941">
              <a:extLst>
                <a:ext uri="{FF2B5EF4-FFF2-40B4-BE49-F238E27FC236}">
                  <a16:creationId xmlns:a16="http://schemas.microsoft.com/office/drawing/2014/main" id="{689CFDE2-E8D6-9A0C-80F8-5BEEC7C0897E}"/>
                </a:ext>
              </a:extLst>
            </p:cNvPr>
            <p:cNvSpPr txBox="1"/>
            <p:nvPr/>
          </p:nvSpPr>
          <p:spPr>
            <a:xfrm>
              <a:off x="1900454" y="5401494"/>
              <a:ext cx="164418"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grpSp>
      <p:grpSp>
        <p:nvGrpSpPr>
          <p:cNvPr id="21" name="觅知网-不倒翁ID:189359941">
            <a:extLst>
              <a:ext uri="{FF2B5EF4-FFF2-40B4-BE49-F238E27FC236}">
                <a16:creationId xmlns:a16="http://schemas.microsoft.com/office/drawing/2014/main" id="{D5EBE626-33C4-0F4D-06F9-F834B90F1872}"/>
              </a:ext>
            </a:extLst>
          </p:cNvPr>
          <p:cNvGrpSpPr/>
          <p:nvPr/>
        </p:nvGrpSpPr>
        <p:grpSpPr>
          <a:xfrm>
            <a:off x="5159896" y="5296822"/>
            <a:ext cx="1992447" cy="328398"/>
            <a:chOff x="5052850" y="5296822"/>
            <a:chExt cx="1992447" cy="328398"/>
          </a:xfrm>
        </p:grpSpPr>
        <p:sp>
          <p:nvSpPr>
            <p:cNvPr id="22" name="觅知网-不倒翁ID:189359941">
              <a:extLst>
                <a:ext uri="{FF2B5EF4-FFF2-40B4-BE49-F238E27FC236}">
                  <a16:creationId xmlns:a16="http://schemas.microsoft.com/office/drawing/2014/main" id="{5FAFBCF3-FEA5-ED2E-D0AD-61879C1B8123}"/>
                </a:ext>
              </a:extLst>
            </p:cNvPr>
            <p:cNvSpPr txBox="1"/>
            <p:nvPr/>
          </p:nvSpPr>
          <p:spPr>
            <a:xfrm>
              <a:off x="5239469" y="5296822"/>
              <a:ext cx="1805828"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思源黑体 CN Regular" panose="020B0500000000000000" charset="-122"/>
                </a:rPr>
                <a:t>指导老师：秦龙辉</a:t>
              </a: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23" name="觅知网-不倒翁ID:189359941">
              <a:extLst>
                <a:ext uri="{FF2B5EF4-FFF2-40B4-BE49-F238E27FC236}">
                  <a16:creationId xmlns:a16="http://schemas.microsoft.com/office/drawing/2014/main" id="{F4FE15D3-9570-019C-BECE-3BE9F1FA0182}"/>
                </a:ext>
              </a:extLst>
            </p:cNvPr>
            <p:cNvSpPr/>
            <p:nvPr/>
          </p:nvSpPr>
          <p:spPr>
            <a:xfrm>
              <a:off x="5052850" y="5306119"/>
              <a:ext cx="182447" cy="310112"/>
            </a:xfrm>
            <a:custGeom>
              <a:avLst/>
              <a:gdLst>
                <a:gd name="connsiteX0" fmla="*/ 807406 w 902825"/>
                <a:gd name="connsiteY0" fmla="*/ 857229 h 1534562"/>
                <a:gd name="connsiteX1" fmla="*/ 95402 w 902825"/>
                <a:gd name="connsiteY1" fmla="*/ 857229 h 1534562"/>
                <a:gd name="connsiteX2" fmla="*/ 11031 w 902825"/>
                <a:gd name="connsiteY2" fmla="*/ 779590 h 1534562"/>
                <a:gd name="connsiteX3" fmla="*/ 151 w 902825"/>
                <a:gd name="connsiteY3" fmla="*/ 649076 h 1534562"/>
                <a:gd name="connsiteX4" fmla="*/ 42337 w 902825"/>
                <a:gd name="connsiteY4" fmla="*/ 603229 h 1534562"/>
                <a:gd name="connsiteX5" fmla="*/ 860492 w 902825"/>
                <a:gd name="connsiteY5" fmla="*/ 603229 h 1534562"/>
                <a:gd name="connsiteX6" fmla="*/ 902677 w 902825"/>
                <a:gd name="connsiteY6" fmla="*/ 649076 h 1534562"/>
                <a:gd name="connsiteX7" fmla="*/ 891797 w 902825"/>
                <a:gd name="connsiteY7" fmla="*/ 779590 h 1534562"/>
                <a:gd name="connsiteX8" fmla="*/ 807406 w 902825"/>
                <a:gd name="connsiteY8" fmla="*/ 857229 h 1534562"/>
                <a:gd name="connsiteX9" fmla="*/ 800654 w 902825"/>
                <a:gd name="connsiteY9" fmla="*/ 899562 h 1534562"/>
                <a:gd name="connsiteX10" fmla="*/ 102154 w 902825"/>
                <a:gd name="connsiteY10" fmla="*/ 899562 h 1534562"/>
                <a:gd name="connsiteX11" fmla="*/ 186820 w 902825"/>
                <a:gd name="connsiteY11" fmla="*/ 1534562 h 1534562"/>
                <a:gd name="connsiteX12" fmla="*/ 715987 w 902825"/>
                <a:gd name="connsiteY12" fmla="*/ 1534562 h 1534562"/>
                <a:gd name="connsiteX13" fmla="*/ 800654 w 902825"/>
                <a:gd name="connsiteY13" fmla="*/ 899562 h 1534562"/>
                <a:gd name="connsiteX14" fmla="*/ 455023 w 902825"/>
                <a:gd name="connsiteY14" fmla="*/ 285496 h 1534562"/>
                <a:gd name="connsiteX15" fmla="*/ 597771 w 902825"/>
                <a:gd name="connsiteY15" fmla="*/ 142748 h 1534562"/>
                <a:gd name="connsiteX16" fmla="*/ 455023 w 902825"/>
                <a:gd name="connsiteY16" fmla="*/ 0 h 1534562"/>
                <a:gd name="connsiteX17" fmla="*/ 312275 w 902825"/>
                <a:gd name="connsiteY17" fmla="*/ 142748 h 1534562"/>
                <a:gd name="connsiteX18" fmla="*/ 455023 w 902825"/>
                <a:gd name="connsiteY18" fmla="*/ 285496 h 1534562"/>
                <a:gd name="connsiteX19" fmla="*/ 779487 w 902825"/>
                <a:gd name="connsiteY19" fmla="*/ 560896 h 1534562"/>
                <a:gd name="connsiteX20" fmla="*/ 748224 w 902825"/>
                <a:gd name="connsiteY20" fmla="*/ 421301 h 1534562"/>
                <a:gd name="connsiteX21" fmla="*/ 675284 w 902825"/>
                <a:gd name="connsiteY21" fmla="*/ 353589 h 1534562"/>
                <a:gd name="connsiteX22" fmla="*/ 548347 w 902825"/>
                <a:gd name="connsiteY22" fmla="*/ 334920 h 1534562"/>
                <a:gd name="connsiteX23" fmla="*/ 485482 w 902825"/>
                <a:gd name="connsiteY23" fmla="*/ 479150 h 1534562"/>
                <a:gd name="connsiteX24" fmla="*/ 477375 w 902825"/>
                <a:gd name="connsiteY24" fmla="*/ 408072 h 1534562"/>
                <a:gd name="connsiteX25" fmla="*/ 473015 w 902825"/>
                <a:gd name="connsiteY25" fmla="*/ 404114 h 1534562"/>
                <a:gd name="connsiteX26" fmla="*/ 437095 w 902825"/>
                <a:gd name="connsiteY26" fmla="*/ 404114 h 1534562"/>
                <a:gd name="connsiteX27" fmla="*/ 432713 w 902825"/>
                <a:gd name="connsiteY27" fmla="*/ 408114 h 1534562"/>
                <a:gd name="connsiteX28" fmla="*/ 425347 w 902825"/>
                <a:gd name="connsiteY28" fmla="*/ 480970 h 1534562"/>
                <a:gd name="connsiteX29" fmla="*/ 361699 w 902825"/>
                <a:gd name="connsiteY29" fmla="*/ 334941 h 1534562"/>
                <a:gd name="connsiteX30" fmla="*/ 234763 w 902825"/>
                <a:gd name="connsiteY30" fmla="*/ 353610 h 1534562"/>
                <a:gd name="connsiteX31" fmla="*/ 161823 w 902825"/>
                <a:gd name="connsiteY31" fmla="*/ 421322 h 1534562"/>
                <a:gd name="connsiteX32" fmla="*/ 130559 w 902825"/>
                <a:gd name="connsiteY32" fmla="*/ 560896 h 1534562"/>
                <a:gd name="connsiteX33" fmla="*/ 779487 w 902825"/>
                <a:gd name="connsiteY33" fmla="*/ 560896 h 1534562"/>
                <a:gd name="connsiteX34" fmla="*/ 411102 w 902825"/>
                <a:gd name="connsiteY34" fmla="*/ 340402 h 1534562"/>
                <a:gd name="connsiteX35" fmla="*/ 428607 w 902825"/>
                <a:gd name="connsiteY35" fmla="*/ 377740 h 1534562"/>
                <a:gd name="connsiteX36" fmla="*/ 455023 w 902825"/>
                <a:gd name="connsiteY36" fmla="*/ 384323 h 1534562"/>
                <a:gd name="connsiteX37" fmla="*/ 481439 w 902825"/>
                <a:gd name="connsiteY37" fmla="*/ 377740 h 1534562"/>
                <a:gd name="connsiteX38" fmla="*/ 498944 w 902825"/>
                <a:gd name="connsiteY38" fmla="*/ 340402 h 1534562"/>
                <a:gd name="connsiteX39" fmla="*/ 455023 w 902825"/>
                <a:gd name="connsiteY39" fmla="*/ 322834 h 1534562"/>
                <a:gd name="connsiteX40" fmla="*/ 411102 w 902825"/>
                <a:gd name="connsiteY40" fmla="*/ 340402 h 153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2825" h="1534562">
                  <a:moveTo>
                    <a:pt x="807406" y="857229"/>
                  </a:moveTo>
                  <a:lnTo>
                    <a:pt x="95402" y="857229"/>
                  </a:lnTo>
                  <a:cubicBezTo>
                    <a:pt x="51375" y="857229"/>
                    <a:pt x="14693" y="823468"/>
                    <a:pt x="11031" y="779590"/>
                  </a:cubicBezTo>
                  <a:lnTo>
                    <a:pt x="151" y="649076"/>
                  </a:lnTo>
                  <a:cubicBezTo>
                    <a:pt x="-1923" y="624396"/>
                    <a:pt x="17572" y="603229"/>
                    <a:pt x="42337" y="603229"/>
                  </a:cubicBezTo>
                  <a:lnTo>
                    <a:pt x="860492" y="603229"/>
                  </a:lnTo>
                  <a:cubicBezTo>
                    <a:pt x="885257" y="603229"/>
                    <a:pt x="904730" y="624396"/>
                    <a:pt x="902677" y="649076"/>
                  </a:cubicBezTo>
                  <a:lnTo>
                    <a:pt x="891797" y="779590"/>
                  </a:lnTo>
                  <a:cubicBezTo>
                    <a:pt x="888136" y="823468"/>
                    <a:pt x="851454" y="857229"/>
                    <a:pt x="807406" y="857229"/>
                  </a:cubicBezTo>
                  <a:close/>
                  <a:moveTo>
                    <a:pt x="800654" y="899562"/>
                  </a:moveTo>
                  <a:lnTo>
                    <a:pt x="102154" y="899562"/>
                  </a:lnTo>
                  <a:lnTo>
                    <a:pt x="186820" y="1534562"/>
                  </a:lnTo>
                  <a:lnTo>
                    <a:pt x="715987" y="1534562"/>
                  </a:lnTo>
                  <a:lnTo>
                    <a:pt x="800654" y="899562"/>
                  </a:lnTo>
                  <a:close/>
                  <a:moveTo>
                    <a:pt x="455023" y="285496"/>
                  </a:moveTo>
                  <a:cubicBezTo>
                    <a:pt x="533869" y="285496"/>
                    <a:pt x="597771" y="221573"/>
                    <a:pt x="597771" y="142748"/>
                  </a:cubicBezTo>
                  <a:cubicBezTo>
                    <a:pt x="597771" y="63902"/>
                    <a:pt x="533848" y="0"/>
                    <a:pt x="455023" y="0"/>
                  </a:cubicBezTo>
                  <a:cubicBezTo>
                    <a:pt x="376199" y="0"/>
                    <a:pt x="312275" y="63923"/>
                    <a:pt x="312275" y="142748"/>
                  </a:cubicBezTo>
                  <a:cubicBezTo>
                    <a:pt x="312254" y="221573"/>
                    <a:pt x="376177" y="285496"/>
                    <a:pt x="455023" y="285496"/>
                  </a:cubicBezTo>
                  <a:close/>
                  <a:moveTo>
                    <a:pt x="779487" y="560896"/>
                  </a:moveTo>
                  <a:lnTo>
                    <a:pt x="748224" y="421301"/>
                  </a:lnTo>
                  <a:cubicBezTo>
                    <a:pt x="740286" y="385805"/>
                    <a:pt x="711267" y="358881"/>
                    <a:pt x="675284" y="353589"/>
                  </a:cubicBezTo>
                  <a:lnTo>
                    <a:pt x="548347" y="334920"/>
                  </a:lnTo>
                  <a:lnTo>
                    <a:pt x="485482" y="479150"/>
                  </a:lnTo>
                  <a:lnTo>
                    <a:pt x="477375" y="408072"/>
                  </a:lnTo>
                  <a:cubicBezTo>
                    <a:pt x="477163" y="405829"/>
                    <a:pt x="475258" y="404114"/>
                    <a:pt x="473015" y="404114"/>
                  </a:cubicBezTo>
                  <a:lnTo>
                    <a:pt x="437095" y="404114"/>
                  </a:lnTo>
                  <a:cubicBezTo>
                    <a:pt x="434809" y="404114"/>
                    <a:pt x="432925" y="405850"/>
                    <a:pt x="432713" y="408114"/>
                  </a:cubicBezTo>
                  <a:lnTo>
                    <a:pt x="425347" y="480970"/>
                  </a:lnTo>
                  <a:lnTo>
                    <a:pt x="361699" y="334941"/>
                  </a:lnTo>
                  <a:lnTo>
                    <a:pt x="234763" y="353610"/>
                  </a:lnTo>
                  <a:cubicBezTo>
                    <a:pt x="198780" y="358902"/>
                    <a:pt x="169760" y="385826"/>
                    <a:pt x="161823" y="421322"/>
                  </a:cubicBezTo>
                  <a:lnTo>
                    <a:pt x="130559" y="560896"/>
                  </a:lnTo>
                  <a:lnTo>
                    <a:pt x="779487" y="560896"/>
                  </a:lnTo>
                  <a:close/>
                  <a:moveTo>
                    <a:pt x="411102" y="340402"/>
                  </a:moveTo>
                  <a:cubicBezTo>
                    <a:pt x="411145" y="353589"/>
                    <a:pt x="422024" y="371157"/>
                    <a:pt x="428607" y="377740"/>
                  </a:cubicBezTo>
                  <a:cubicBezTo>
                    <a:pt x="435190" y="384323"/>
                    <a:pt x="446239" y="384323"/>
                    <a:pt x="455023" y="384323"/>
                  </a:cubicBezTo>
                  <a:cubicBezTo>
                    <a:pt x="463807" y="384323"/>
                    <a:pt x="474856" y="384323"/>
                    <a:pt x="481439" y="377740"/>
                  </a:cubicBezTo>
                  <a:cubicBezTo>
                    <a:pt x="488022" y="371157"/>
                    <a:pt x="498902" y="353589"/>
                    <a:pt x="498944" y="340402"/>
                  </a:cubicBezTo>
                  <a:cubicBezTo>
                    <a:pt x="499007" y="325035"/>
                    <a:pt x="472126" y="322834"/>
                    <a:pt x="455023" y="322834"/>
                  </a:cubicBezTo>
                  <a:cubicBezTo>
                    <a:pt x="437899" y="322834"/>
                    <a:pt x="411039" y="325014"/>
                    <a:pt x="411102" y="340402"/>
                  </a:cubicBezTo>
                  <a:close/>
                </a:path>
              </a:pathLst>
            </a:custGeom>
            <a:solidFill>
              <a:srgbClr val="344778"/>
            </a:solidFill>
            <a:ln w="1860" cap="flat">
              <a:noFill/>
              <a:prstDash val="solid"/>
              <a:miter/>
            </a:ln>
            <a:effectLst/>
          </p:spPr>
          <p:txBody>
            <a:bodyPr rot="0" spcFirstLastPara="0" vert="horz" wrap="square" lIns="81382" tIns="40691" rIns="81382" bIns="40691"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grpSp>
      <p:sp>
        <p:nvSpPr>
          <p:cNvPr id="26" name="觅知网-不倒翁ID:189359941">
            <a:extLst>
              <a:ext uri="{FF2B5EF4-FFF2-40B4-BE49-F238E27FC236}">
                <a16:creationId xmlns:a16="http://schemas.microsoft.com/office/drawing/2014/main" id="{28C40E78-5E16-E340-6FD2-EF261A7CB3FA}"/>
              </a:ext>
            </a:extLst>
          </p:cNvPr>
          <p:cNvSpPr txBox="1"/>
          <p:nvPr/>
        </p:nvSpPr>
        <p:spPr>
          <a:xfrm>
            <a:off x="4977848" y="4644131"/>
            <a:ext cx="2607330" cy="389953"/>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思源黑体 CN Regular" panose="020B0500000000000000" charset="-122"/>
              </a:rPr>
              <a:t>日期：</a:t>
            </a:r>
            <a:r>
              <a:rPr lang="en-US" altLang="zh-CN" sz="2000">
                <a:solidFill>
                  <a:srgbClr val="000000"/>
                </a:solidFill>
                <a:latin typeface="微软雅黑" pitchFamily="34" charset="-122"/>
                <a:ea typeface="微软雅黑" pitchFamily="34" charset="-122"/>
                <a:cs typeface="思源黑体 CN Regular" panose="020B0500000000000000" charset="-122"/>
              </a:rPr>
              <a:t>2025</a:t>
            </a:r>
            <a:r>
              <a:rPr lang="zh-CN" altLang="en-US" sz="2000">
                <a:solidFill>
                  <a:srgbClr val="000000"/>
                </a:solidFill>
                <a:latin typeface="微软雅黑" pitchFamily="34" charset="-122"/>
                <a:ea typeface="微软雅黑" pitchFamily="34" charset="-122"/>
                <a:cs typeface="思源黑体 CN Regular" panose="020B0500000000000000" charset="-122"/>
              </a:rPr>
              <a:t>年</a:t>
            </a:r>
            <a:r>
              <a:rPr lang="en-US" altLang="zh-CN" sz="2000">
                <a:solidFill>
                  <a:srgbClr val="000000"/>
                </a:solidFill>
                <a:latin typeface="微软雅黑" pitchFamily="34" charset="-122"/>
                <a:ea typeface="微软雅黑" pitchFamily="34" charset="-122"/>
                <a:cs typeface="思源黑体 CN Regular" panose="020B0500000000000000" charset="-122"/>
              </a:rPr>
              <a:t>6</a:t>
            </a:r>
            <a:r>
              <a:rPr lang="zh-CN" altLang="en-US" sz="2000">
                <a:solidFill>
                  <a:srgbClr val="000000"/>
                </a:solidFill>
                <a:latin typeface="微软雅黑" pitchFamily="34" charset="-122"/>
                <a:ea typeface="微软雅黑" pitchFamily="34" charset="-122"/>
                <a:cs typeface="思源黑体 CN Regular" panose="020B0500000000000000" charset="-122"/>
              </a:rPr>
              <a:t>月</a:t>
            </a:r>
            <a:r>
              <a:rPr lang="en-US" altLang="zh-CN" sz="2000">
                <a:solidFill>
                  <a:srgbClr val="000000"/>
                </a:solidFill>
                <a:latin typeface="微软雅黑" pitchFamily="34" charset="-122"/>
                <a:ea typeface="微软雅黑" pitchFamily="34" charset="-122"/>
                <a:cs typeface="思源黑体 CN Regular" panose="020B0500000000000000" charset="-122"/>
              </a:rPr>
              <a:t>4</a:t>
            </a:r>
            <a:r>
              <a:rPr lang="zh-CN" altLang="en-US" sz="2000">
                <a:solidFill>
                  <a:srgbClr val="000000"/>
                </a:solidFill>
                <a:latin typeface="微软雅黑" pitchFamily="34" charset="-122"/>
                <a:ea typeface="微软雅黑" pitchFamily="34" charset="-122"/>
                <a:cs typeface="思源黑体 CN Regular" panose="020B0500000000000000" charset="-122"/>
              </a:rPr>
              <a:t>日</a:t>
            </a:r>
            <a:endParaRPr kumimoji="0" lang="zh-CN" altLang="en-US" sz="20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750"/>
                                  </p:stCondLst>
                                  <p:childTnLst>
                                    <p:set>
                                      <p:cBhvr>
                                        <p:cTn id="6" dur="1" fill="hold">
                                          <p:stCondLst>
                                            <p:cond delay="0"/>
                                          </p:stCondLst>
                                        </p:cTn>
                                        <p:tgtEl>
                                          <p:spTgt spid="10"/>
                                        </p:tgtEl>
                                        <p:attrNameLst>
                                          <p:attrName>style.visibility</p:attrName>
                                        </p:attrNameLst>
                                      </p:cBhvr>
                                      <p:to>
                                        <p:strVal val="visible"/>
                                      </p:to>
                                    </p:set>
                                    <p:anim from="0" to="1" calcmode="lin" valueType="num">
                                      <p:cBhvr>
                                        <p:cTn id="7" dur="500" fill="hold">
                                          <p:stCondLst>
                                            <p:cond delay="0"/>
                                          </p:stCondLst>
                                        </p:cTn>
                                        <p:tgtEl>
                                          <p:spTgt spid="10"/>
                                        </p:tgtEl>
                                        <p:attrNameLst>
                                          <p:attrName>style.opacity</p:attrName>
                                        </p:attrNameLst>
                                      </p:cBhvr>
                                    </p:anim>
                                    <p:anim to="" calcmode="lin" valueType="num">
                                      <p:cBhvr>
                                        <p:cTn id="8" dur="500" fill="hold">
                                          <p:stCondLst>
                                            <p:cond delay="0"/>
                                          </p:stCondLst>
                                        </p:cTn>
                                        <p:tgtEl>
                                          <p:spTgt spid="10"/>
                                        </p:tgtEl>
                                        <p:attrNameLst>
                                          <p:attrName>ppt_y</p:attrName>
                                        </p:attrNameLst>
                                      </p:cBhvr>
                                      <p:tavLst>
                                        <p:tav tm="0" fmla="$">
                                          <p:val>
                                            <p:strVal val="#ppt_y+.05"/>
                                          </p:val>
                                        </p:tav>
                                        <p:tav tm="100000" fmla="$">
                                          <p:val>
                                            <p:strVal val="#ppt_y"/>
                                          </p:val>
                                        </p:tav>
                                      </p:tavLst>
                                    </p:anim>
                                  </p:childTnLst>
                                </p:cTn>
                              </p:par>
                              <p:par>
                                <p:cTn id="9" presetID="10" presetClass="entr" presetSubtype="0" decel="100000" fill="hold" nodeType="withEffect">
                                  <p:stCondLst>
                                    <p:cond delay="750"/>
                                  </p:stCondLst>
                                  <p:childTnLst>
                                    <p:set>
                                      <p:cBhvr>
                                        <p:cTn id="10" dur="1" fill="hold">
                                          <p:stCondLst>
                                            <p:cond delay="0"/>
                                          </p:stCondLst>
                                        </p:cTn>
                                        <p:tgtEl>
                                          <p:spTgt spid="17"/>
                                        </p:tgtEl>
                                        <p:attrNameLst>
                                          <p:attrName>style.visibility</p:attrName>
                                        </p:attrNameLst>
                                      </p:cBhvr>
                                      <p:to>
                                        <p:strVal val="visible"/>
                                      </p:to>
                                    </p:set>
                                    <p:anim from="0" to="1" calcmode="lin" valueType="num">
                                      <p:cBhvr>
                                        <p:cTn id="11" dur="500" fill="hold">
                                          <p:stCondLst>
                                            <p:cond delay="0"/>
                                          </p:stCondLst>
                                        </p:cTn>
                                        <p:tgtEl>
                                          <p:spTgt spid="17"/>
                                        </p:tgtEl>
                                        <p:attrNameLst>
                                          <p:attrName>style.opacity</p:attrName>
                                        </p:attrNameLst>
                                      </p:cBhvr>
                                    </p:anim>
                                    <p:anim to="" calcmode="lin" valueType="num">
                                      <p:cBhvr>
                                        <p:cTn id="12" dur="500" fill="hold">
                                          <p:stCondLst>
                                            <p:cond delay="0"/>
                                          </p:stCondLst>
                                        </p:cTn>
                                        <p:tgtEl>
                                          <p:spTgt spid="17"/>
                                        </p:tgtEl>
                                        <p:attrNameLst>
                                          <p:attrName>ppt_y</p:attrName>
                                        </p:attrNameLst>
                                      </p:cBhvr>
                                      <p:tavLst>
                                        <p:tav tm="0" fmla="$">
                                          <p:val>
                                            <p:strVal val="#ppt_y+.05"/>
                                          </p:val>
                                        </p:tav>
                                        <p:tav tm="100000" fmla="$">
                                          <p:val>
                                            <p:strVal val="#ppt_y"/>
                                          </p:val>
                                        </p:tav>
                                      </p:tavLst>
                                    </p:anim>
                                  </p:childTnLst>
                                </p:cTn>
                              </p:par>
                              <p:par>
                                <p:cTn id="13" presetID="10" presetClass="entr" presetSubtype="0" decel="100000" fill="hold" nodeType="withEffect">
                                  <p:stCondLst>
                                    <p:cond delay="750"/>
                                  </p:stCondLst>
                                  <p:childTnLst>
                                    <p:set>
                                      <p:cBhvr>
                                        <p:cTn id="14" dur="1" fill="hold">
                                          <p:stCondLst>
                                            <p:cond delay="0"/>
                                          </p:stCondLst>
                                        </p:cTn>
                                        <p:tgtEl>
                                          <p:spTgt spid="21"/>
                                        </p:tgtEl>
                                        <p:attrNameLst>
                                          <p:attrName>style.visibility</p:attrName>
                                        </p:attrNameLst>
                                      </p:cBhvr>
                                      <p:to>
                                        <p:strVal val="visible"/>
                                      </p:to>
                                    </p:set>
                                    <p:anim from="0" to="1" calcmode="lin" valueType="num">
                                      <p:cBhvr>
                                        <p:cTn id="15" dur="500" fill="hold">
                                          <p:stCondLst>
                                            <p:cond delay="0"/>
                                          </p:stCondLst>
                                        </p:cTn>
                                        <p:tgtEl>
                                          <p:spTgt spid="21"/>
                                        </p:tgtEl>
                                        <p:attrNameLst>
                                          <p:attrName>style.opacity</p:attrName>
                                        </p:attrNameLst>
                                      </p:cBhvr>
                                    </p:anim>
                                    <p:anim to="" calcmode="lin" valueType="num">
                                      <p:cBhvr>
                                        <p:cTn id="16" dur="500" fill="hold">
                                          <p:stCondLst>
                                            <p:cond delay="0"/>
                                          </p:stCondLst>
                                        </p:cTn>
                                        <p:tgtEl>
                                          <p:spTgt spid="21"/>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7F9D231-CA35-339F-A4CA-CE9B6A066CA7}"/>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研究背景与意义</a:t>
            </a:r>
            <a:endParaRPr lang="zh-CN" altLang="en-US" sz="3200" b="1"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3" name="文本占位符 2">
            <a:extLst>
              <a:ext uri="{FF2B5EF4-FFF2-40B4-BE49-F238E27FC236}">
                <a16:creationId xmlns:a16="http://schemas.microsoft.com/office/drawing/2014/main" id="{42388B66-6CEB-4652-2248-67272437AC69}"/>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1</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a:extLst>
              <a:ext uri="{FF2B5EF4-FFF2-40B4-BE49-F238E27FC236}">
                <a16:creationId xmlns:a16="http://schemas.microsoft.com/office/drawing/2014/main" id="{744E73E0-E23A-92D4-2928-4AF28B86191A}"/>
              </a:ext>
            </a:extLst>
          </p:cNvPr>
          <p:cNvSpPr txBox="1"/>
          <p:nvPr/>
        </p:nvSpPr>
        <p:spPr>
          <a:xfrm>
            <a:off x="733788" y="1557565"/>
            <a:ext cx="10795323" cy="753220"/>
          </a:xfrm>
          <a:prstGeom prst="rect">
            <a:avLst/>
          </a:prstGeom>
          <a:noFill/>
          <a:ln w="19050">
            <a:solidFill>
              <a:srgbClr val="2F5597"/>
            </a:solidFill>
            <a:prstDash val="sysDash"/>
          </a:ln>
        </p:spPr>
        <p:txBody>
          <a:bodyPr wrap="square">
            <a:spAutoFit/>
          </a:bodyPr>
          <a:lstStyle/>
          <a:p>
            <a:pPr marL="285750" lvl="0" indent="-285750" algn="just">
              <a:lnSpc>
                <a:spcPct val="125000"/>
              </a:lnSpc>
              <a:spcBef>
                <a:spcPts val="600"/>
              </a:spcBef>
              <a:buFont typeface="Wingdings" panose="05000000000000000000" pitchFamily="2" charset="2"/>
              <a:buChar char="Ø"/>
            </a:pPr>
            <a:r>
              <a:rPr lang="zh-CN" altLang="en-US" sz="1800" dirty="0">
                <a:solidFill>
                  <a:prstClr val="black"/>
                </a:solidFill>
                <a:latin typeface="微软雅黑" panose="020B0503020204020204" pitchFamily="34" charset="-122"/>
                <a:ea typeface="微软雅黑" panose="020B0503020204020204" pitchFamily="34" charset="-122"/>
              </a:rPr>
              <a:t>随着</a:t>
            </a:r>
            <a:r>
              <a:rPr lang="zh-CN" altLang="en-US" sz="1800" b="1" dirty="0">
                <a:solidFill>
                  <a:prstClr val="black"/>
                </a:solidFill>
                <a:latin typeface="微软雅黑" panose="020B0503020204020204" pitchFamily="34" charset="-122"/>
                <a:ea typeface="微软雅黑" panose="020B0503020204020204" pitchFamily="34" charset="-122"/>
              </a:rPr>
              <a:t>人工智能与机器人技术</a:t>
            </a:r>
            <a:r>
              <a:rPr lang="zh-CN" altLang="en-US" sz="1800" dirty="0">
                <a:solidFill>
                  <a:prstClr val="black"/>
                </a:solidFill>
                <a:latin typeface="微软雅黑" panose="020B0503020204020204" pitchFamily="34" charset="-122"/>
                <a:ea typeface="微软雅黑" panose="020B0503020204020204" pitchFamily="34" charset="-122"/>
              </a:rPr>
              <a:t>的迅猛发展，</a:t>
            </a:r>
            <a:r>
              <a:rPr lang="zh-CN" altLang="en-US" sz="1800" b="1" dirty="0">
                <a:solidFill>
                  <a:prstClr val="black"/>
                </a:solidFill>
                <a:latin typeface="微软雅黑" panose="020B0503020204020204" pitchFamily="34" charset="-122"/>
                <a:ea typeface="微软雅黑" panose="020B0503020204020204" pitchFamily="34" charset="-122"/>
              </a:rPr>
              <a:t>机器人</a:t>
            </a:r>
            <a:r>
              <a:rPr lang="zh-CN" altLang="en-US" sz="1800" dirty="0">
                <a:solidFill>
                  <a:prstClr val="black"/>
                </a:solidFill>
                <a:latin typeface="微软雅黑" panose="020B0503020204020204" pitchFamily="34" charset="-122"/>
                <a:ea typeface="微软雅黑" panose="020B0503020204020204" pitchFamily="34" charset="-122"/>
              </a:rPr>
              <a:t>已经</a:t>
            </a:r>
            <a:r>
              <a:rPr lang="zh-CN" altLang="en-US" dirty="0">
                <a:solidFill>
                  <a:prstClr val="black"/>
                </a:solidFill>
                <a:latin typeface="微软雅黑" panose="020B0503020204020204" pitchFamily="34" charset="-122"/>
                <a:ea typeface="微软雅黑" panose="020B0503020204020204" pitchFamily="34" charset="-122"/>
              </a:rPr>
              <a:t>广泛</a:t>
            </a:r>
            <a:r>
              <a:rPr lang="zh-CN" altLang="en-US" sz="1800" dirty="0">
                <a:solidFill>
                  <a:prstClr val="black"/>
                </a:solidFill>
                <a:latin typeface="微软雅黑" panose="020B0503020204020204" pitchFamily="34" charset="-122"/>
                <a:ea typeface="微软雅黑" panose="020B0503020204020204" pitchFamily="34" charset="-122"/>
              </a:rPr>
              <a:t>应用于</a:t>
            </a:r>
            <a:r>
              <a:rPr lang="zh-CN" altLang="en-US" sz="1800" b="1">
                <a:solidFill>
                  <a:prstClr val="black"/>
                </a:solidFill>
                <a:latin typeface="微软雅黑" panose="020B0503020204020204" pitchFamily="34" charset="-122"/>
                <a:ea typeface="微软雅黑" panose="020B0503020204020204" pitchFamily="34" charset="-122"/>
              </a:rPr>
              <a:t>工业制造</a:t>
            </a:r>
            <a:r>
              <a:rPr lang="zh-CN" altLang="en-US" sz="1800">
                <a:solidFill>
                  <a:prstClr val="black"/>
                </a:solidFill>
                <a:latin typeface="微软雅黑" panose="020B0503020204020204" pitchFamily="34" charset="-122"/>
                <a:ea typeface="微软雅黑" panose="020B0503020204020204" pitchFamily="34" charset="-122"/>
              </a:rPr>
              <a:t>、</a:t>
            </a:r>
            <a:r>
              <a:rPr lang="zh-CN" altLang="en-US" sz="1800" b="1">
                <a:solidFill>
                  <a:prstClr val="black"/>
                </a:solidFill>
                <a:latin typeface="微软雅黑" panose="020B0503020204020204" pitchFamily="34" charset="-122"/>
                <a:ea typeface="微软雅黑" panose="020B0503020204020204" pitchFamily="34" charset="-122"/>
              </a:rPr>
              <a:t>医疗手术</a:t>
            </a:r>
            <a:r>
              <a:rPr lang="zh-CN" altLang="en-US" sz="1800">
                <a:solidFill>
                  <a:prstClr val="black"/>
                </a:solidFill>
                <a:latin typeface="微软雅黑" panose="020B0503020204020204" pitchFamily="34" charset="-122"/>
                <a:ea typeface="微软雅黑" panose="020B0503020204020204" pitchFamily="34" charset="-122"/>
              </a:rPr>
              <a:t>、</a:t>
            </a:r>
            <a:r>
              <a:rPr lang="zh-CN" altLang="en-US" sz="1800" b="1">
                <a:solidFill>
                  <a:prstClr val="black"/>
                </a:solidFill>
                <a:latin typeface="微软雅黑" panose="020B0503020204020204" pitchFamily="34" charset="-122"/>
                <a:ea typeface="微软雅黑" panose="020B0503020204020204" pitchFamily="34" charset="-122"/>
              </a:rPr>
              <a:t>家庭服务</a:t>
            </a:r>
            <a:r>
              <a:rPr lang="zh-CN" altLang="en-US" sz="1800">
                <a:solidFill>
                  <a:prstClr val="black"/>
                </a:solidFill>
                <a:latin typeface="微软雅黑" panose="020B0503020204020204" pitchFamily="34" charset="-122"/>
                <a:ea typeface="微软雅黑" panose="020B0503020204020204" pitchFamily="34" charset="-122"/>
              </a:rPr>
              <a:t>、</a:t>
            </a:r>
            <a:r>
              <a:rPr lang="zh-CN" altLang="en-US" sz="1800" b="1">
                <a:solidFill>
                  <a:prstClr val="black"/>
                </a:solidFill>
                <a:latin typeface="微软雅黑" panose="020B0503020204020204" pitchFamily="34" charset="-122"/>
                <a:ea typeface="微软雅黑" panose="020B0503020204020204" pitchFamily="34" charset="-122"/>
              </a:rPr>
              <a:t>农业生产</a:t>
            </a:r>
            <a:r>
              <a:rPr lang="zh-CN" altLang="en-US" sz="1800">
                <a:solidFill>
                  <a:prstClr val="black"/>
                </a:solidFill>
                <a:latin typeface="微软雅黑" panose="020B0503020204020204" pitchFamily="34" charset="-122"/>
                <a:ea typeface="微软雅黑" panose="020B0503020204020204" pitchFamily="34" charset="-122"/>
              </a:rPr>
              <a:t>等</a:t>
            </a:r>
            <a:r>
              <a:rPr lang="zh-CN" altLang="en-US" sz="1800" dirty="0">
                <a:solidFill>
                  <a:prstClr val="black"/>
                </a:solidFill>
                <a:latin typeface="微软雅黑" panose="020B0503020204020204" pitchFamily="34" charset="-122"/>
                <a:ea typeface="微软雅黑" panose="020B0503020204020204" pitchFamily="34" charset="-122"/>
              </a:rPr>
              <a:t>众多</a:t>
            </a:r>
            <a:r>
              <a:rPr lang="zh-CN" altLang="en-US" sz="1800">
                <a:solidFill>
                  <a:prstClr val="black"/>
                </a:solidFill>
                <a:latin typeface="微软雅黑" panose="020B0503020204020204" pitchFamily="34" charset="-122"/>
                <a:ea typeface="微软雅黑" panose="020B0503020204020204" pitchFamily="34" charset="-122"/>
              </a:rPr>
              <a:t>领域。</a:t>
            </a:r>
            <a:r>
              <a:rPr lang="zh-CN" altLang="en-US">
                <a:solidFill>
                  <a:prstClr val="black"/>
                </a:solidFill>
                <a:latin typeface="微软雅黑" panose="020B0503020204020204" pitchFamily="34" charset="-122"/>
                <a:ea typeface="微软雅黑" panose="020B0503020204020204" pitchFamily="34" charset="-122"/>
              </a:rPr>
              <a:t>其中</a:t>
            </a:r>
            <a:r>
              <a:rPr lang="zh-CN" altLang="en-US" b="1">
                <a:solidFill>
                  <a:prstClr val="black"/>
                </a:solidFill>
                <a:latin typeface="微软雅黑" panose="020B0503020204020204" pitchFamily="34" charset="-122"/>
                <a:ea typeface="微软雅黑" panose="020B0503020204020204" pitchFamily="34" charset="-122"/>
              </a:rPr>
              <a:t>灵巧手</a:t>
            </a:r>
            <a:r>
              <a:rPr lang="zh-CN" altLang="en-US">
                <a:solidFill>
                  <a:prstClr val="black"/>
                </a:solidFill>
                <a:latin typeface="微软雅黑" panose="020B0503020204020204" pitchFamily="34" charset="-122"/>
                <a:ea typeface="微软雅黑" panose="020B0503020204020204" pitchFamily="34" charset="-122"/>
              </a:rPr>
              <a:t>作为末端执行器，被称为人形机器人落地的最后一厘米。</a:t>
            </a: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24F3C9F-196A-4167-9B1A-191AD7E41744}"/>
              </a:ext>
            </a:extLst>
          </p:cNvPr>
          <p:cNvSpPr txBox="1"/>
          <p:nvPr/>
        </p:nvSpPr>
        <p:spPr>
          <a:xfrm>
            <a:off x="733789" y="1083246"/>
            <a:ext cx="1664378"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研究背景</a:t>
            </a:r>
          </a:p>
        </p:txBody>
      </p:sp>
      <p:pic>
        <p:nvPicPr>
          <p:cNvPr id="6" name="图片 5">
            <a:extLst>
              <a:ext uri="{FF2B5EF4-FFF2-40B4-BE49-F238E27FC236}">
                <a16:creationId xmlns:a16="http://schemas.microsoft.com/office/drawing/2014/main" id="{FE2761BD-F519-1CAF-D5B2-FC7E2EE6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456" t="12778" r="5556" b="6320"/>
          <a:stretch/>
        </p:blipFill>
        <p:spPr>
          <a:xfrm>
            <a:off x="733788" y="2497426"/>
            <a:ext cx="2473131" cy="2160000"/>
          </a:xfrm>
          <a:prstGeom prst="rect">
            <a:avLst/>
          </a:prstGeom>
        </p:spPr>
      </p:pic>
      <p:pic>
        <p:nvPicPr>
          <p:cNvPr id="7" name="图片 6">
            <a:extLst>
              <a:ext uri="{FF2B5EF4-FFF2-40B4-BE49-F238E27FC236}">
                <a16:creationId xmlns:a16="http://schemas.microsoft.com/office/drawing/2014/main" id="{7F564921-B50E-0C97-C905-4A831E1FDBA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892" t="26637" r="31779" b="6916"/>
          <a:stretch/>
        </p:blipFill>
        <p:spPr>
          <a:xfrm>
            <a:off x="3254714" y="2497426"/>
            <a:ext cx="2705709" cy="2160000"/>
          </a:xfrm>
          <a:prstGeom prst="rect">
            <a:avLst/>
          </a:prstGeom>
        </p:spPr>
      </p:pic>
      <p:pic>
        <p:nvPicPr>
          <p:cNvPr id="8" name="图片 7">
            <a:extLst>
              <a:ext uri="{FF2B5EF4-FFF2-40B4-BE49-F238E27FC236}">
                <a16:creationId xmlns:a16="http://schemas.microsoft.com/office/drawing/2014/main" id="{AF5F14DD-03D3-0444-75E2-55E89556EED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02" t="14217" r="27526" b="9801"/>
          <a:stretch/>
        </p:blipFill>
        <p:spPr>
          <a:xfrm>
            <a:off x="6008218" y="2497426"/>
            <a:ext cx="2960943" cy="2160000"/>
          </a:xfrm>
          <a:prstGeom prst="rect">
            <a:avLst/>
          </a:prstGeom>
        </p:spPr>
      </p:pic>
      <p:pic>
        <p:nvPicPr>
          <p:cNvPr id="9" name="图片 8">
            <a:extLst>
              <a:ext uri="{FF2B5EF4-FFF2-40B4-BE49-F238E27FC236}">
                <a16:creationId xmlns:a16="http://schemas.microsoft.com/office/drawing/2014/main" id="{E25D4292-9070-1937-DB1B-61D5FEED7EE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2519" t="4542" b="6631"/>
          <a:stretch/>
        </p:blipFill>
        <p:spPr>
          <a:xfrm>
            <a:off x="9016955" y="2497426"/>
            <a:ext cx="2512156" cy="2160000"/>
          </a:xfrm>
          <a:prstGeom prst="rect">
            <a:avLst/>
          </a:prstGeom>
        </p:spPr>
      </p:pic>
      <p:sp>
        <p:nvSpPr>
          <p:cNvPr id="11" name="文本框 10">
            <a:extLst>
              <a:ext uri="{FF2B5EF4-FFF2-40B4-BE49-F238E27FC236}">
                <a16:creationId xmlns:a16="http://schemas.microsoft.com/office/drawing/2014/main" id="{E92D615A-F008-FA53-FCD5-74D3D3FF3B85}"/>
              </a:ext>
            </a:extLst>
          </p:cNvPr>
          <p:cNvSpPr txBox="1"/>
          <p:nvPr/>
        </p:nvSpPr>
        <p:spPr>
          <a:xfrm>
            <a:off x="1425097" y="4709128"/>
            <a:ext cx="1090512" cy="276999"/>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工业装配</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C737AA17-0F81-25D3-39B0-2671E0F06DAE}"/>
              </a:ext>
            </a:extLst>
          </p:cNvPr>
          <p:cNvSpPr txBox="1"/>
          <p:nvPr/>
        </p:nvSpPr>
        <p:spPr>
          <a:xfrm>
            <a:off x="4062312" y="4709126"/>
            <a:ext cx="1090512" cy="276999"/>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医疗手术</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D416483-69B2-84EC-5D56-008DE8AE83F0}"/>
              </a:ext>
            </a:extLst>
          </p:cNvPr>
          <p:cNvSpPr txBox="1"/>
          <p:nvPr/>
        </p:nvSpPr>
        <p:spPr>
          <a:xfrm>
            <a:off x="6943433" y="4709126"/>
            <a:ext cx="1090512" cy="276999"/>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家庭餐饮</a:t>
            </a:r>
          </a:p>
        </p:txBody>
      </p:sp>
      <p:sp>
        <p:nvSpPr>
          <p:cNvPr id="14" name="文本框 13">
            <a:extLst>
              <a:ext uri="{FF2B5EF4-FFF2-40B4-BE49-F238E27FC236}">
                <a16:creationId xmlns:a16="http://schemas.microsoft.com/office/drawing/2014/main" id="{8AB47AFE-B82A-2F43-8B38-F9588CA52AC0}"/>
              </a:ext>
            </a:extLst>
          </p:cNvPr>
          <p:cNvSpPr txBox="1"/>
          <p:nvPr/>
        </p:nvSpPr>
        <p:spPr>
          <a:xfrm>
            <a:off x="9727777" y="4709126"/>
            <a:ext cx="1090512" cy="276999"/>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农业采摘</a:t>
            </a:r>
          </a:p>
        </p:txBody>
      </p:sp>
      <p:graphicFrame>
        <p:nvGraphicFramePr>
          <p:cNvPr id="20" name="图示 19">
            <a:extLst>
              <a:ext uri="{FF2B5EF4-FFF2-40B4-BE49-F238E27FC236}">
                <a16:creationId xmlns:a16="http://schemas.microsoft.com/office/drawing/2014/main" id="{AF5F1A62-F144-B4F8-32B7-F96C77709532}"/>
              </a:ext>
            </a:extLst>
          </p:cNvPr>
          <p:cNvGraphicFramePr/>
          <p:nvPr>
            <p:extLst>
              <p:ext uri="{D42A27DB-BD31-4B8C-83A1-F6EECF244321}">
                <p14:modId xmlns:p14="http://schemas.microsoft.com/office/powerpoint/2010/main" val="565925466"/>
              </p:ext>
            </p:extLst>
          </p:nvPr>
        </p:nvGraphicFramePr>
        <p:xfrm>
          <a:off x="733788" y="4986125"/>
          <a:ext cx="11122852" cy="16479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灯片编号占位符 4">
            <a:extLst>
              <a:ext uri="{FF2B5EF4-FFF2-40B4-BE49-F238E27FC236}">
                <a16:creationId xmlns:a16="http://schemas.microsoft.com/office/drawing/2014/main" id="{FF5787E2-D048-D180-1605-99466BDD2FEF}"/>
              </a:ext>
            </a:extLst>
          </p:cNvPr>
          <p:cNvSpPr txBox="1">
            <a:spLocks/>
          </p:cNvSpPr>
          <p:nvPr/>
        </p:nvSpPr>
        <p:spPr>
          <a:xfrm>
            <a:off x="4588823" y="6597352"/>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4</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20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7F9D231-CA35-339F-A4CA-CE9B6A066CA7}"/>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研究现状</a:t>
            </a:r>
            <a:endParaRPr lang="zh-CN" altLang="en-US" sz="3200" b="1"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3" name="文本占位符 2">
            <a:extLst>
              <a:ext uri="{FF2B5EF4-FFF2-40B4-BE49-F238E27FC236}">
                <a16:creationId xmlns:a16="http://schemas.microsoft.com/office/drawing/2014/main" id="{42388B66-6CEB-4652-2248-67272437AC69}"/>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1</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10" name="表格 9">
            <a:extLst>
              <a:ext uri="{FF2B5EF4-FFF2-40B4-BE49-F238E27FC236}">
                <a16:creationId xmlns:a16="http://schemas.microsoft.com/office/drawing/2014/main" id="{4C67AAE2-DECF-79A2-F763-192D33B5A48D}"/>
              </a:ext>
            </a:extLst>
          </p:cNvPr>
          <p:cNvGraphicFramePr>
            <a:graphicFrameLocks noGrp="1" noChangeAspect="1"/>
          </p:cNvGraphicFramePr>
          <p:nvPr>
            <p:extLst>
              <p:ext uri="{D42A27DB-BD31-4B8C-83A1-F6EECF244321}">
                <p14:modId xmlns:p14="http://schemas.microsoft.com/office/powerpoint/2010/main" val="1176347115"/>
              </p:ext>
            </p:extLst>
          </p:nvPr>
        </p:nvGraphicFramePr>
        <p:xfrm>
          <a:off x="457200" y="1045972"/>
          <a:ext cx="11239500" cy="5335356"/>
        </p:xfrm>
        <a:graphic>
          <a:graphicData uri="http://schemas.openxmlformats.org/drawingml/2006/table">
            <a:tbl>
              <a:tblPr firstRow="1" bandRow="1">
                <a:tableStyleId>{5C22544A-7EE6-4342-B048-85BDC9FD1C3A}</a:tableStyleId>
              </a:tblPr>
              <a:tblGrid>
                <a:gridCol w="1873250">
                  <a:extLst>
                    <a:ext uri="{9D8B030D-6E8A-4147-A177-3AD203B41FA5}">
                      <a16:colId xmlns:a16="http://schemas.microsoft.com/office/drawing/2014/main" val="4281243783"/>
                    </a:ext>
                  </a:extLst>
                </a:gridCol>
                <a:gridCol w="1873250">
                  <a:extLst>
                    <a:ext uri="{9D8B030D-6E8A-4147-A177-3AD203B41FA5}">
                      <a16:colId xmlns:a16="http://schemas.microsoft.com/office/drawing/2014/main" val="137356242"/>
                    </a:ext>
                  </a:extLst>
                </a:gridCol>
                <a:gridCol w="1873250">
                  <a:extLst>
                    <a:ext uri="{9D8B030D-6E8A-4147-A177-3AD203B41FA5}">
                      <a16:colId xmlns:a16="http://schemas.microsoft.com/office/drawing/2014/main" val="233333551"/>
                    </a:ext>
                  </a:extLst>
                </a:gridCol>
                <a:gridCol w="1873250">
                  <a:extLst>
                    <a:ext uri="{9D8B030D-6E8A-4147-A177-3AD203B41FA5}">
                      <a16:colId xmlns:a16="http://schemas.microsoft.com/office/drawing/2014/main" val="3580673579"/>
                    </a:ext>
                  </a:extLst>
                </a:gridCol>
                <a:gridCol w="1873250">
                  <a:extLst>
                    <a:ext uri="{9D8B030D-6E8A-4147-A177-3AD203B41FA5}">
                      <a16:colId xmlns:a16="http://schemas.microsoft.com/office/drawing/2014/main" val="3259262815"/>
                    </a:ext>
                  </a:extLst>
                </a:gridCol>
                <a:gridCol w="1873250">
                  <a:extLst>
                    <a:ext uri="{9D8B030D-6E8A-4147-A177-3AD203B41FA5}">
                      <a16:colId xmlns:a16="http://schemas.microsoft.com/office/drawing/2014/main" val="2134233016"/>
                    </a:ext>
                  </a:extLst>
                </a:gridCol>
              </a:tblGrid>
              <a:tr h="526312">
                <a:tc>
                  <a:txBody>
                    <a:bodyPr/>
                    <a:lstStyle/>
                    <a:p>
                      <a:pPr algn="ctr"/>
                      <a:r>
                        <a:rPr lang="en-US" altLang="zh-CN" sz="1600" b="1"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Shadow</a:t>
                      </a:r>
                      <a:endParaRPr lang="zh-CN" altLang="en-US" sz="16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kern="1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Bebionic</a:t>
                      </a:r>
                      <a:endParaRPr lang="en-US" altLang="zh-CN" sz="16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Schunk SVH</a:t>
                      </a:r>
                      <a:endParaRPr lang="zh-CN" altLang="en-US" sz="16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lang="en-US" altLang="zh-CN" sz="16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HIT/DLR II</a:t>
                      </a:r>
                      <a:endParaRPr lang="zh-CN" altLang="en-US" sz="16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lang="en-US" altLang="zh-CN" sz="16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RH56DFX</a:t>
                      </a:r>
                      <a:endParaRPr lang="zh-CN" altLang="en-US" sz="16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kern="100" dirty="0" err="1">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BrainCo</a:t>
                      </a:r>
                      <a:r>
                        <a:rPr lang="en-US" altLang="zh-CN"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anchor="ctr"/>
                </a:tc>
                <a:extLst>
                  <a:ext uri="{0D108BD9-81ED-4DB2-BD59-A6C34878D82A}">
                    <a16:rowId xmlns:a16="http://schemas.microsoft.com/office/drawing/2014/main" val="1468320435"/>
                  </a:ext>
                </a:extLst>
              </a:tr>
              <a:tr h="2237551">
                <a:tc>
                  <a:txBody>
                    <a:bodyPr/>
                    <a:lstStyle/>
                    <a:p>
                      <a:endPar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endPar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marL="0" algn="l" defTabSz="914400" rtl="0" eaLnBrk="1" latinLnBrk="0" hangingPunct="1"/>
                      <a:endParaRPr lang="zh-CN" altLang="en-US" sz="1600" b="1" kern="10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endParaRPr lang="zh-CN" altLang="en-US" sz="1600" b="1" kern="10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endParaRPr lang="zh-CN" altLang="en-US" sz="1600" b="1" kern="10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endParaRPr lang="zh-CN" altLang="en-US" sz="1600" b="1" kern="10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583649725"/>
                  </a:ext>
                </a:extLst>
              </a:tr>
              <a:tr h="451727">
                <a:tc>
                  <a:txBody>
                    <a:bodyPr/>
                    <a:lstStyle/>
                    <a:p>
                      <a:pPr algn="ctr"/>
                      <a:r>
                        <a:rPr lang="en-US" altLang="zh-CN"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220</a:t>
                      </a:r>
                      <a:r>
                        <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万元</a:t>
                      </a:r>
                    </a:p>
                  </a:txBody>
                  <a:tcPr anchor="ctr"/>
                </a:tc>
                <a:tc>
                  <a:txBody>
                    <a:bodyPr/>
                    <a:lstStyle/>
                    <a:p>
                      <a:pPr algn="ctr"/>
                      <a:r>
                        <a:rPr lang="en-US" altLang="zh-CN"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32+</a:t>
                      </a:r>
                      <a:r>
                        <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万元</a:t>
                      </a:r>
                    </a:p>
                  </a:txBody>
                  <a:tcPr anchor="ctr"/>
                </a:tc>
                <a:tc>
                  <a:txBody>
                    <a:bodyPr/>
                    <a:lstStyle/>
                    <a:p>
                      <a:pPr algn="ctr"/>
                      <a:r>
                        <a:rPr lang="en-US" altLang="zh-CN"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22</a:t>
                      </a:r>
                      <a:r>
                        <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万</a:t>
                      </a:r>
                    </a:p>
                  </a:txBody>
                  <a:tcPr anchor="ctr"/>
                </a:tc>
                <a:tc>
                  <a:txBody>
                    <a:bodyPr/>
                    <a:lstStyle/>
                    <a:p>
                      <a:pPr algn="ctr"/>
                      <a:r>
                        <a:rPr lang="en-US" altLang="zh-CN"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90</a:t>
                      </a:r>
                      <a:r>
                        <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万元</a:t>
                      </a:r>
                    </a:p>
                  </a:txBody>
                  <a:tcPr anchor="ctr"/>
                </a:tc>
                <a:tc>
                  <a:txBody>
                    <a:bodyPr/>
                    <a:lstStyle/>
                    <a:p>
                      <a:pPr algn="ctr"/>
                      <a:r>
                        <a:rPr lang="en-US" altLang="zh-CN"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10</a:t>
                      </a:r>
                      <a:r>
                        <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万元</a:t>
                      </a:r>
                    </a:p>
                  </a:txBody>
                  <a:tcPr anchor="ctr"/>
                </a:tc>
                <a:tc>
                  <a:txBody>
                    <a:bodyPr/>
                    <a:lstStyle/>
                    <a:p>
                      <a:pPr algn="ctr"/>
                      <a:r>
                        <a:rPr lang="en-US" altLang="zh-CN"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15</a:t>
                      </a:r>
                      <a:r>
                        <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万元</a:t>
                      </a:r>
                    </a:p>
                  </a:txBody>
                  <a:tcPr anchor="ctr"/>
                </a:tc>
                <a:extLst>
                  <a:ext uri="{0D108BD9-81ED-4DB2-BD59-A6C34878D82A}">
                    <a16:rowId xmlns:a16="http://schemas.microsoft.com/office/drawing/2014/main" val="3490719271"/>
                  </a:ext>
                </a:extLst>
              </a:tr>
              <a:tr h="780255">
                <a:tc>
                  <a:txBody>
                    <a:bodyPr/>
                    <a:lstStyle/>
                    <a:p>
                      <a:pPr algn="ctr"/>
                      <a:r>
                        <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刚柔结合</a:t>
                      </a:r>
                    </a:p>
                  </a:txBody>
                  <a:tcPr anchor="ctr"/>
                </a:tc>
                <a:tc>
                  <a:txBody>
                    <a:bodyPr/>
                    <a:lstStyle/>
                    <a:p>
                      <a:pPr algn="ctr"/>
                      <a:r>
                        <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纯刚性</a:t>
                      </a:r>
                      <a:endParaRPr lang="en-US" altLang="zh-CN"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（自由度少）</a:t>
                      </a:r>
                    </a:p>
                  </a:txBody>
                  <a:tcPr anchor="ctr"/>
                </a:tc>
                <a:tc>
                  <a:txBody>
                    <a:bodyPr/>
                    <a:lstStyle/>
                    <a:p>
                      <a:pPr algn="ctr"/>
                      <a:r>
                        <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纯刚性</a:t>
                      </a:r>
                    </a:p>
                  </a:txBody>
                  <a:tcPr anchor="ctr"/>
                </a:tc>
                <a:tc>
                  <a:txBody>
                    <a:bodyPr/>
                    <a:lstStyle/>
                    <a:p>
                      <a:pPr algn="ctr"/>
                      <a:r>
                        <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纯刚性</a:t>
                      </a:r>
                    </a:p>
                  </a:txBody>
                  <a:tcPr anchor="ctr"/>
                </a:tc>
                <a:tc>
                  <a:txBody>
                    <a:bodyPr/>
                    <a:lstStyle/>
                    <a:p>
                      <a:pPr algn="ctr"/>
                      <a:r>
                        <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纯刚性</a:t>
                      </a:r>
                      <a:endParaRPr lang="en-US" altLang="zh-CN"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（自由度少）</a:t>
                      </a:r>
                    </a:p>
                  </a:txBody>
                  <a:tcPr anchor="ctr"/>
                </a:tc>
                <a:tc>
                  <a:txBody>
                    <a:bodyPr/>
                    <a:lstStyle/>
                    <a:p>
                      <a:pPr algn="ctr"/>
                      <a:r>
                        <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纯刚性</a:t>
                      </a:r>
                    </a:p>
                  </a:txBody>
                  <a:tcPr anchor="ctr"/>
                </a:tc>
                <a:extLst>
                  <a:ext uri="{0D108BD9-81ED-4DB2-BD59-A6C34878D82A}">
                    <a16:rowId xmlns:a16="http://schemas.microsoft.com/office/drawing/2014/main" val="3794571821"/>
                  </a:ext>
                </a:extLst>
              </a:tr>
              <a:tr h="780255">
                <a:tc>
                  <a:txBody>
                    <a:bodyPr/>
                    <a:lstStyle/>
                    <a:p>
                      <a:pPr algn="ctr"/>
                      <a:r>
                        <a:rPr lang="zh-CN" altLang="en-US" sz="1600" b="1" kern="10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仅指尖</a:t>
                      </a:r>
                      <a:r>
                        <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触觉传感器</a:t>
                      </a:r>
                    </a:p>
                  </a:txBody>
                  <a:tcPr anchor="ctr"/>
                </a:tc>
                <a:tc>
                  <a:txBody>
                    <a:bodyPr/>
                    <a:lstStyle/>
                    <a:p>
                      <a:pPr algn="ctr"/>
                      <a:r>
                        <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未内置传感器</a:t>
                      </a:r>
                    </a:p>
                  </a:txBody>
                  <a:tcPr anchor="ctr"/>
                </a:tc>
                <a:tc>
                  <a:txBody>
                    <a:bodyPr/>
                    <a:lstStyle/>
                    <a:p>
                      <a:pPr algn="ctr"/>
                      <a:r>
                        <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未内置传感器</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未内置传感器</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0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仅指尖</a:t>
                      </a:r>
                      <a:r>
                        <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触觉传感器</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未</a:t>
                      </a:r>
                      <a:r>
                        <a:rPr lang="zh-CN" altLang="en-US" sz="1600" b="1" kern="10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内置传感器</a:t>
                      </a:r>
                      <a:endPar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3086464941"/>
                  </a:ext>
                </a:extLst>
              </a:tr>
              <a:tr h="559256">
                <a:tc gridSpan="6">
                  <a:txBody>
                    <a:bodyPr/>
                    <a:lstStyle/>
                    <a:p>
                      <a:pPr algn="ctr"/>
                      <a:r>
                        <a:rPr lang="zh-CN" altLang="en-US" sz="1600" b="1" kern="10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总结：现有灵巧手普遍具有价格昂贵、纯刚性结构居多、传感能力较弱的缺陷</a:t>
                      </a:r>
                      <a:endParaRPr lang="en-US" altLang="zh-CN" sz="1600" b="1" kern="10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tc>
                <a:tc hMerge="1">
                  <a:txBody>
                    <a:bodyPr/>
                    <a:lstStyle/>
                    <a:p>
                      <a:pPr algn="ctr"/>
                      <a:endPar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tc>
                <a:tc hMerge="1">
                  <a:txBody>
                    <a:bodyPr/>
                    <a:lstStyle/>
                    <a:p>
                      <a:pPr algn="ctr"/>
                      <a:endPar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tc>
                <a:tc hMerge="1">
                  <a:txBody>
                    <a:bodyPr/>
                    <a:lstStyle/>
                    <a:p>
                      <a:pPr algn="ctr"/>
                      <a:endParaRPr lang="zh-CN" altLang="en-US" sz="1600" b="1"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3854583728"/>
                  </a:ext>
                </a:extLst>
              </a:tr>
            </a:tbl>
          </a:graphicData>
        </a:graphic>
      </p:graphicFrame>
      <p:pic>
        <p:nvPicPr>
          <p:cNvPr id="15" name="图片 14">
            <a:extLst>
              <a:ext uri="{FF2B5EF4-FFF2-40B4-BE49-F238E27FC236}">
                <a16:creationId xmlns:a16="http://schemas.microsoft.com/office/drawing/2014/main" id="{E3DF9C73-5AE7-E8A2-6D32-D32487F952B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419" b="95608" l="9906" r="89623">
                        <a14:foregroundMark x1="66509" y1="9122" x2="66509" y2="9122"/>
                        <a14:foregroundMark x1="66509" y1="6419" x2="66509" y2="6419"/>
                        <a14:foregroundMark x1="50472" y1="55405" x2="50472" y2="55405"/>
                        <a14:foregroundMark x1="50943" y1="93243" x2="50943" y2="93243"/>
                        <a14:foregroundMark x1="33491" y1="93243" x2="33491" y2="93243"/>
                        <a14:foregroundMark x1="39623" y1="93243" x2="39623" y2="93243"/>
                        <a14:foregroundMark x1="44811" y1="94932" x2="44811" y2="94932"/>
                        <a14:foregroundMark x1="49528" y1="95270" x2="49528" y2="95270"/>
                        <a14:foregroundMark x1="56604" y1="95270" x2="56604" y2="95270"/>
                        <a14:foregroundMark x1="54717" y1="93919" x2="54717" y2="93919"/>
                        <a14:foregroundMark x1="52830" y1="94257" x2="52830" y2="94257"/>
                        <a14:foregroundMark x1="60377" y1="93581" x2="60377" y2="93581"/>
                        <a14:foregroundMark x1="63208" y1="93919" x2="63208" y2="93919"/>
                        <a14:foregroundMark x1="66509" y1="91892" x2="66509" y2="91892"/>
                        <a14:foregroundMark x1="58491" y1="95608" x2="58491" y2="95608"/>
                        <a14:foregroundMark x1="69340" y1="91892" x2="69340" y2="91892"/>
                        <a14:foregroundMark x1="70283" y1="89527" x2="70283" y2="89527"/>
                        <a14:foregroundMark x1="68396" y1="92905" x2="68396" y2="92905"/>
                        <a14:foregroundMark x1="65094" y1="93919" x2="65094" y2="93919"/>
                        <a14:foregroundMark x1="61321" y1="95270" x2="61321" y2="95270"/>
                        <a14:foregroundMark x1="67925" y1="93919" x2="67925" y2="93919"/>
                        <a14:foregroundMark x1="63679" y1="95270" x2="63679" y2="95270"/>
                        <a14:backgroundMark x1="67925" y1="94257" x2="67925" y2="94257"/>
                        <a14:backgroundMark x1="69340" y1="93581" x2="69340" y2="93581"/>
                        <a14:backgroundMark x1="67925" y1="93919" x2="67925" y2="93919"/>
                        <a14:backgroundMark x1="63679" y1="95946" x2="63679" y2="95946"/>
                        <a14:backgroundMark x1="65094" y1="95270" x2="65094" y2="95270"/>
                        <a14:backgroundMark x1="63679" y1="95608" x2="63679" y2="95608"/>
                        <a14:backgroundMark x1="69340" y1="92568" x2="69340" y2="92568"/>
                      </a14:backgroundRemoval>
                    </a14:imgEffect>
                  </a14:imgLayer>
                </a14:imgProps>
              </a:ext>
            </a:extLst>
          </a:blip>
          <a:srcRect l="8924" t="3652" r="24114" b="1388"/>
          <a:stretch/>
        </p:blipFill>
        <p:spPr>
          <a:xfrm>
            <a:off x="767408" y="1578107"/>
            <a:ext cx="1126624" cy="2230728"/>
          </a:xfrm>
          <a:prstGeom prst="rect">
            <a:avLst/>
          </a:prstGeom>
        </p:spPr>
      </p:pic>
      <p:pic>
        <p:nvPicPr>
          <p:cNvPr id="17" name="图片 16">
            <a:extLst>
              <a:ext uri="{FF2B5EF4-FFF2-40B4-BE49-F238E27FC236}">
                <a16:creationId xmlns:a16="http://schemas.microsoft.com/office/drawing/2014/main" id="{477612D4-0399-3D63-A720-FA63808C380D}"/>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5185" b="96019" l="10000" r="90000">
                        <a14:foregroundMark x1="30556" y1="22130" x2="30556" y2="22130"/>
                        <a14:foregroundMark x1="29537" y1="26481" x2="30093" y2="34815"/>
                        <a14:foregroundMark x1="30093" y1="34815" x2="30185" y2="34259"/>
                        <a14:foregroundMark x1="30556" y1="24074" x2="30185" y2="43611"/>
                        <a14:foregroundMark x1="31759" y1="47963" x2="39537" y2="63889"/>
                        <a14:foregroundMark x1="39537" y1="63889" x2="46852" y2="64444"/>
                        <a14:foregroundMark x1="46852" y1="64444" x2="52222" y2="70926"/>
                        <a14:foregroundMark x1="52222" y1="70926" x2="47315" y2="84167"/>
                        <a14:foregroundMark x1="47315" y1="84167" x2="48426" y2="76852"/>
                        <a14:foregroundMark x1="48426" y1="76852" x2="35926" y2="68148"/>
                        <a14:foregroundMark x1="35926" y1="68148" x2="37685" y2="77870"/>
                        <a14:foregroundMark x1="37685" y1="77870" x2="42685" y2="74815"/>
                        <a14:foregroundMark x1="52037" y1="68611" x2="45926" y2="79352"/>
                        <a14:foregroundMark x1="45926" y1="79352" x2="43704" y2="92037"/>
                        <a14:foregroundMark x1="43704" y1="92037" x2="48704" y2="87593"/>
                        <a14:foregroundMark x1="71759" y1="62685" x2="65833" y2="71852"/>
                        <a14:foregroundMark x1="65833" y1="71852" x2="39074" y2="89815"/>
                        <a14:foregroundMark x1="39074" y1="89815" x2="39352" y2="86019"/>
                        <a14:foregroundMark x1="43056" y1="89352" x2="39074" y2="87963"/>
                        <a14:foregroundMark x1="35741" y1="51389" x2="56852" y2="48981"/>
                        <a14:foregroundMark x1="56852" y1="48981" x2="55278" y2="50556"/>
                        <a14:foregroundMark x1="41667" y1="15278" x2="41296" y2="39167"/>
                        <a14:foregroundMark x1="40463" y1="11296" x2="40556" y2="15093"/>
                        <a14:foregroundMark x1="41296" y1="7593" x2="41296" y2="7593"/>
                        <a14:foregroundMark x1="41296" y1="7315" x2="41296" y2="7315"/>
                        <a14:foregroundMark x1="52870" y1="14167" x2="52870" y2="14167"/>
                        <a14:foregroundMark x1="64352" y1="17685" x2="64352" y2="17685"/>
                        <a14:foregroundMark x1="62037" y1="43426" x2="62037" y2="43426"/>
                        <a14:foregroundMark x1="60648" y1="42963" x2="60648" y2="42963"/>
                        <a14:foregroundMark x1="62037" y1="48148" x2="62037" y2="48148"/>
                        <a14:foregroundMark x1="61574" y1="39444" x2="61204" y2="46852"/>
                        <a14:foregroundMark x1="61204" y1="46852" x2="60370" y2="48981"/>
                        <a14:foregroundMark x1="62407" y1="41759" x2="62407" y2="51944"/>
                        <a14:foregroundMark x1="63148" y1="48796" x2="63426" y2="50000"/>
                        <a14:foregroundMark x1="42685" y1="49815" x2="43889" y2="50000"/>
                        <a14:foregroundMark x1="43148" y1="49815" x2="44167" y2="49167"/>
                        <a14:foregroundMark x1="45278" y1="49352" x2="52037" y2="49074"/>
                        <a14:foregroundMark x1="40093" y1="43981" x2="40093" y2="43981"/>
                        <a14:foregroundMark x1="30741" y1="48241" x2="30741" y2="48241"/>
                        <a14:foregroundMark x1="28333" y1="51111" x2="28333" y2="51111"/>
                        <a14:foregroundMark x1="29259" y1="50463" x2="28519" y2="51574"/>
                        <a14:foregroundMark x1="28241" y1="51019" x2="28889" y2="50833"/>
                        <a14:foregroundMark x1="27870" y1="51389" x2="27870" y2="51296"/>
                        <a14:foregroundMark x1="28333" y1="50648" x2="28056" y2="50833"/>
                        <a14:foregroundMark x1="60185" y1="46111" x2="59444" y2="48426"/>
                        <a14:foregroundMark x1="59352" y1="48426" x2="59074" y2="48704"/>
                        <a14:foregroundMark x1="58889" y1="48426" x2="58889" y2="48426"/>
                        <a14:foregroundMark x1="58519" y1="47593" x2="58704" y2="48426"/>
                        <a14:foregroundMark x1="59074" y1="45833" x2="59074" y2="45833"/>
                        <a14:foregroundMark x1="64815" y1="48148" x2="64815" y2="48148"/>
                        <a14:foregroundMark x1="65278" y1="48333" x2="65278" y2="48333"/>
                        <a14:foregroundMark x1="65741" y1="48426" x2="65741" y2="48426"/>
                        <a14:foregroundMark x1="65741" y1="49537" x2="65741" y2="49537"/>
                        <a14:foregroundMark x1="78981" y1="57315" x2="78981" y2="57315"/>
                        <a14:foregroundMark x1="47315" y1="96111" x2="47315" y2="96111"/>
                        <a14:foregroundMark x1="45093" y1="95278" x2="48426" y2="94907"/>
                        <a14:foregroundMark x1="53241" y1="5185" x2="53241" y2="5185"/>
                        <a14:foregroundMark x1="50463" y1="93704" x2="50463" y2="93704"/>
                        <a14:foregroundMark x1="53426" y1="93333" x2="53426" y2="92315"/>
                        <a14:foregroundMark x1="58241" y1="89352" x2="58241" y2="89352"/>
                        <a14:foregroundMark x1="58796" y1="89167" x2="58796" y2="89167"/>
                        <a14:backgroundMark x1="13056" y1="34352" x2="13056" y2="34352"/>
                        <a14:backgroundMark x1="13056" y1="35185" x2="12222" y2="40093"/>
                      </a14:backgroundRemoval>
                    </a14:imgEffect>
                  </a14:imgLayer>
                </a14:imgProps>
              </a:ext>
              <a:ext uri="{28A0092B-C50C-407E-A947-70E740481C1C}">
                <a14:useLocalDpi xmlns:a14="http://schemas.microsoft.com/office/drawing/2010/main" val="0"/>
              </a:ext>
            </a:extLst>
          </a:blip>
          <a:srcRect l="23573" r="11568"/>
          <a:stretch/>
        </p:blipFill>
        <p:spPr>
          <a:xfrm>
            <a:off x="2711624" y="1555474"/>
            <a:ext cx="1461501" cy="2253361"/>
          </a:xfrm>
          <a:prstGeom prst="rect">
            <a:avLst/>
          </a:prstGeom>
        </p:spPr>
      </p:pic>
      <p:pic>
        <p:nvPicPr>
          <p:cNvPr id="18" name="图片 17">
            <a:extLst>
              <a:ext uri="{FF2B5EF4-FFF2-40B4-BE49-F238E27FC236}">
                <a16:creationId xmlns:a16="http://schemas.microsoft.com/office/drawing/2014/main" id="{6685DF1B-D7E0-0BD3-F0E9-9F1EFD864EEC}"/>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2002" b="97108" l="39313" r="70750">
                        <a14:foregroundMark x1="67625" y1="74861" x2="67625" y2="74861"/>
                        <a14:foregroundMark x1="62875" y1="93771" x2="62875" y2="93771"/>
                        <a14:foregroundMark x1="48563" y1="96440" x2="48563" y2="96440"/>
                        <a14:foregroundMark x1="46375" y1="94549" x2="46375" y2="94549"/>
                        <a14:foregroundMark x1="50063" y1="97219" x2="50063" y2="97219"/>
                        <a14:foregroundMark x1="67000" y1="60957" x2="67000" y2="60957"/>
                        <a14:foregroundMark x1="67188" y1="45161" x2="67188" y2="45161"/>
                        <a14:foregroundMark x1="66750" y1="50945" x2="67000" y2="60178"/>
                        <a14:foregroundMark x1="66313" y1="32036" x2="66750" y2="44383"/>
                        <a14:foregroundMark x1="66563" y1="28254" x2="67875" y2="37041"/>
                        <a14:foregroundMark x1="65063" y1="24805" x2="65063" y2="24805"/>
                        <a14:foregroundMark x1="61563" y1="7453" x2="62000" y2="24027"/>
                        <a14:foregroundMark x1="56813" y1="4672" x2="56813" y2="4672"/>
                        <a14:foregroundMark x1="49438" y1="3893" x2="49438" y2="3893"/>
                        <a14:foregroundMark x1="56375" y1="2002" x2="56375" y2="2002"/>
                        <a14:backgroundMark x1="51188" y1="99555" x2="51188" y2="99555"/>
                        <a14:backgroundMark x1="56125" y1="99555" x2="56125" y2="99555"/>
                      </a14:backgroundRemoval>
                    </a14:imgEffect>
                  </a14:imgLayer>
                </a14:imgProps>
              </a:ext>
              <a:ext uri="{28A0092B-C50C-407E-A947-70E740481C1C}">
                <a14:useLocalDpi xmlns:a14="http://schemas.microsoft.com/office/drawing/2010/main" val="0"/>
              </a:ext>
            </a:extLst>
          </a:blip>
          <a:srcRect l="35404" r="25265"/>
          <a:stretch/>
        </p:blipFill>
        <p:spPr>
          <a:xfrm>
            <a:off x="6287148" y="1578107"/>
            <a:ext cx="1561451" cy="2230728"/>
          </a:xfrm>
          <a:prstGeom prst="rect">
            <a:avLst/>
          </a:prstGeom>
        </p:spPr>
      </p:pic>
      <p:pic>
        <p:nvPicPr>
          <p:cNvPr id="19" name="Picture 2">
            <a:extLst>
              <a:ext uri="{FF2B5EF4-FFF2-40B4-BE49-F238E27FC236}">
                <a16:creationId xmlns:a16="http://schemas.microsoft.com/office/drawing/2014/main" id="{23EC62DE-790A-0543-1BB6-D2D535A2A5BB}"/>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5085" b="94492" l="9746" r="89831">
                        <a14:foregroundMark x1="52542" y1="92373" x2="52542" y2="92373"/>
                        <a14:foregroundMark x1="46186" y1="94915" x2="46186" y2="94915"/>
                        <a14:foregroundMark x1="28814" y1="30508" x2="28814" y2="30508"/>
                        <a14:foregroundMark x1="28814" y1="32203" x2="28814" y2="32203"/>
                        <a14:foregroundMark x1="27966" y1="33051" x2="28390" y2="32627"/>
                        <a14:foregroundMark x1="27966" y1="36441" x2="27966" y2="37712"/>
                        <a14:foregroundMark x1="27966" y1="35169" x2="27966" y2="36441"/>
                        <a14:foregroundMark x1="28390" y1="38983" x2="28390" y2="41525"/>
                        <a14:foregroundMark x1="28390" y1="42797" x2="28390" y2="42797"/>
                        <a14:foregroundMark x1="27542" y1="41102" x2="27542" y2="41102"/>
                        <a14:foregroundMark x1="27542" y1="40254" x2="27542" y2="40254"/>
                        <a14:foregroundMark x1="29661" y1="28814" x2="29661" y2="28814"/>
                        <a14:foregroundMark x1="28814" y1="28814" x2="28814" y2="28814"/>
                        <a14:foregroundMark x1="50000" y1="9746" x2="50000" y2="9746"/>
                        <a14:foregroundMark x1="63136" y1="9322" x2="63136" y2="9322"/>
                        <a14:foregroundMark x1="60169" y1="35593" x2="60169" y2="35593"/>
                        <a14:foregroundMark x1="61017" y1="30932" x2="61017" y2="30932"/>
                        <a14:foregroundMark x1="61864" y1="25847" x2="61864" y2="25847"/>
                        <a14:foregroundMark x1="62288" y1="24576" x2="62288" y2="24576"/>
                        <a14:foregroundMark x1="62712" y1="20763" x2="62712" y2="20763"/>
                        <a14:foregroundMark x1="63983" y1="17373" x2="63983" y2="17373"/>
                        <a14:foregroundMark x1="63559" y1="20339" x2="63559" y2="20339"/>
                        <a14:foregroundMark x1="63136" y1="25424" x2="63136" y2="25424"/>
                        <a14:foregroundMark x1="62712" y1="29661" x2="62712" y2="30085"/>
                        <a14:foregroundMark x1="61647" y1="34333" x2="61441" y2="34746"/>
                        <a14:foregroundMark x1="62288" y1="32203" x2="62288" y2="32203"/>
                        <a14:foregroundMark x1="62712" y1="33475" x2="62712" y2="33898"/>
                        <a14:foregroundMark x1="62288" y1="35593" x2="62288" y2="35593"/>
                        <a14:foregroundMark x1="58051" y1="18644" x2="58051" y2="18644"/>
                        <a14:foregroundMark x1="58051" y1="16949" x2="58051" y2="16949"/>
                        <a14:foregroundMark x1="58475" y1="14407" x2="58475" y2="14407"/>
                        <a14:foregroundMark x1="57627" y1="20339" x2="57627" y2="20339"/>
                        <a14:foregroundMark x1="56780" y1="24153" x2="56780" y2="24153"/>
                        <a14:foregroundMark x1="56497" y1="27119" x2="56356" y2="27542"/>
                        <a14:foregroundMark x1="56780" y1="26271" x2="56497" y2="27119"/>
                        <a14:foregroundMark x1="55932" y1="27119" x2="55932" y2="26695"/>
                        <a14:foregroundMark x1="55932" y1="25847" x2="55932" y2="25847"/>
                        <a14:foregroundMark x1="38559" y1="18644" x2="38559" y2="18644"/>
                        <a14:foregroundMark x1="38136" y1="17797" x2="38136" y2="18220"/>
                        <a14:foregroundMark x1="38136" y1="19492" x2="37712" y2="19915"/>
                        <a14:foregroundMark x1="37288" y1="19068" x2="37288" y2="19068"/>
                        <a14:foregroundMark x1="36488" y1="25000" x2="36441" y2="25424"/>
                        <a14:foregroundMark x1="36677" y1="23305" x2="36488" y2="25000"/>
                        <a14:foregroundMark x1="36818" y1="22034" x2="36677" y2="23305"/>
                        <a14:foregroundMark x1="37053" y1="19915" x2="36818" y2="22034"/>
                        <a14:foregroundMark x1="37147" y1="19068" x2="37053" y2="19915"/>
                        <a14:foregroundMark x1="37241" y1="18220" x2="37147" y2="19068"/>
                        <a14:foregroundMark x1="37288" y1="17797" x2="37241" y2="18220"/>
                        <a14:foregroundMark x1="35593" y1="28814" x2="35593" y2="28814"/>
                        <a14:foregroundMark x1="35593" y1="27119" x2="34746" y2="29661"/>
                        <a14:foregroundMark x1="46610" y1="17797" x2="46610" y2="17797"/>
                        <a14:foregroundMark x1="45339" y1="22034" x2="45339" y2="22034"/>
                        <a14:foregroundMark x1="47034" y1="16102" x2="47034" y2="16102"/>
                        <a14:foregroundMark x1="47034" y1="14831" x2="47034" y2="14831"/>
                        <a14:foregroundMark x1="46610" y1="13559" x2="46610" y2="13559"/>
                        <a14:foregroundMark x1="45763" y1="26271" x2="45763" y2="26271"/>
                        <a14:foregroundMark x1="45339" y1="27119" x2="45339" y2="27119"/>
                        <a14:foregroundMark x1="45339" y1="26271" x2="45339" y2="26271"/>
                        <a14:foregroundMark x1="45339" y1="25847" x2="45339" y2="25847"/>
                        <a14:foregroundMark x1="45339" y1="25847" x2="45339" y2="25847"/>
                        <a14:foregroundMark x1="45339" y1="25847" x2="45339" y2="25847"/>
                        <a14:foregroundMark x1="45339" y1="25847" x2="45339" y2="25847"/>
                        <a14:foregroundMark x1="45339" y1="25847" x2="45339" y2="25847"/>
                        <a14:foregroundMark x1="45339" y1="25424" x2="45339" y2="25424"/>
                        <a14:foregroundMark x1="45339" y1="25424" x2="45339" y2="25424"/>
                        <a14:foregroundMark x1="45339" y1="25424" x2="45339" y2="25424"/>
                        <a14:foregroundMark x1="45339" y1="25424" x2="45339" y2="25424"/>
                        <a14:foregroundMark x1="45339" y1="25424" x2="45339" y2="25424"/>
                        <a14:foregroundMark x1="49576" y1="5085" x2="49576" y2="5085"/>
                        <a14:foregroundMark x1="35169" y1="30085" x2="35169" y2="30085"/>
                        <a14:foregroundMark x1="34746" y1="32203" x2="34746" y2="32203"/>
                        <a14:foregroundMark x1="34746" y1="30085" x2="34746" y2="30085"/>
                        <a14:foregroundMark x1="34746" y1="30085" x2="34746" y2="30085"/>
                        <a14:foregroundMark x1="34746" y1="30508" x2="34746" y2="30508"/>
                        <a14:foregroundMark x1="34322" y1="29661" x2="34746" y2="30085"/>
                        <a14:foregroundMark x1="35169" y1="30932" x2="35169" y2="30932"/>
                        <a14:foregroundMark x1="35169" y1="30932" x2="35169" y2="30932"/>
                        <a14:foregroundMark x1="34746" y1="30932" x2="34746" y2="31356"/>
                        <a14:foregroundMark x1="34322" y1="29237" x2="34322" y2="29237"/>
                        <a14:foregroundMark x1="35169" y1="31356" x2="35169" y2="31356"/>
                        <a14:foregroundMark x1="35169" y1="30508" x2="35169" y2="30508"/>
                        <a14:foregroundMark x1="35169" y1="30508" x2="34746" y2="30508"/>
                        <a14:foregroundMark x1="35169" y1="33051" x2="35169" y2="33051"/>
                        <a14:foregroundMark x1="34746" y1="33475" x2="34746" y2="33475"/>
                        <a14:foregroundMark x1="34746" y1="33475" x2="34746" y2="33475"/>
                        <a14:foregroundMark x1="34746" y1="33475" x2="34746" y2="33475"/>
                        <a14:backgroundMark x1="24153" y1="36441" x2="24153" y2="36441"/>
                        <a14:backgroundMark x1="44492" y1="15678" x2="44492" y2="15678"/>
                        <a14:backgroundMark x1="44068" y1="27966" x2="44068" y2="27966"/>
                        <a14:backgroundMark x1="43644" y1="33475" x2="43644" y2="33475"/>
                        <a14:backgroundMark x1="43220" y1="35169" x2="43220" y2="35169"/>
                        <a14:backgroundMark x1="55508" y1="14831" x2="55508" y2="14831"/>
                        <a14:backgroundMark x1="53390" y1="31356" x2="53390" y2="31356"/>
                        <a14:backgroundMark x1="35593" y1="19915" x2="35593" y2="19915"/>
                        <a14:backgroundMark x1="35169" y1="22034" x2="35169" y2="22034"/>
                        <a14:backgroundMark x1="35169" y1="23305" x2="35169" y2="23305"/>
                        <a14:backgroundMark x1="63983" y1="32627" x2="63983" y2="32627"/>
                        <a14:backgroundMark x1="63136" y1="33898" x2="63136" y2="33898"/>
                        <a14:backgroundMark x1="63136" y1="34746" x2="62712" y2="35169"/>
                        <a14:backgroundMark x1="62288" y1="36441" x2="62288" y2="36441"/>
                        <a14:backgroundMark x1="62712" y1="30508" x2="62712" y2="30508"/>
                        <a14:backgroundMark x1="63136" y1="27119" x2="63136" y2="27119"/>
                        <a14:backgroundMark x1="62712" y1="30085" x2="62712" y2="30085"/>
                        <a14:backgroundMark x1="62712" y1="29237" x2="62712" y2="29237"/>
                        <a14:backgroundMark x1="62712" y1="32627" x2="62712" y2="32627"/>
                        <a14:backgroundMark x1="62712" y1="31780" x2="62712" y2="31780"/>
                        <a14:backgroundMark x1="62288" y1="33051" x2="62288" y2="33475"/>
                        <a14:backgroundMark x1="62288" y1="35169" x2="62288" y2="35169"/>
                        <a14:backgroundMark x1="62288" y1="36017" x2="62288" y2="36017"/>
                        <a14:backgroundMark x1="64407" y1="17373" x2="64407" y2="17373"/>
                        <a14:backgroundMark x1="64407" y1="17373" x2="64407" y2="17373"/>
                        <a14:backgroundMark x1="63983" y1="17373" x2="63983" y2="17373"/>
                        <a14:backgroundMark x1="63983" y1="21610" x2="63983" y2="21610"/>
                        <a14:backgroundMark x1="63559" y1="20339" x2="63559" y2="20339"/>
                        <a14:backgroundMark x1="63983" y1="25847" x2="63983" y2="25847"/>
                        <a14:backgroundMark x1="63136" y1="25847" x2="63136" y2="25847"/>
                        <a14:backgroundMark x1="55508" y1="25847" x2="55508" y2="25847"/>
                        <a14:backgroundMark x1="55085" y1="27542" x2="55085" y2="27542"/>
                        <a14:backgroundMark x1="36441" y1="18220" x2="36441" y2="18220"/>
                        <a14:backgroundMark x1="36441" y1="19068" x2="36441" y2="19068"/>
                        <a14:backgroundMark x1="43220" y1="22034" x2="43220" y2="22034"/>
                        <a14:backgroundMark x1="44915" y1="25000" x2="44915" y2="25000"/>
                        <a14:backgroundMark x1="63559" y1="51271" x2="63559" y2="51271"/>
                        <a14:backgroundMark x1="35593" y1="25000" x2="35593" y2="25000"/>
                        <a14:backgroundMark x1="34746" y1="33051" x2="34746" y2="33051"/>
                      </a14:backgroundRemoval>
                    </a14:imgEffect>
                  </a14:imgLayer>
                </a14:imgProps>
              </a:ext>
              <a:ext uri="{28A0092B-C50C-407E-A947-70E740481C1C}">
                <a14:useLocalDpi xmlns:a14="http://schemas.microsoft.com/office/drawing/2010/main" val="0"/>
              </a:ext>
            </a:extLst>
          </a:blip>
          <a:srcRect l="24380" r="24442"/>
          <a:stretch/>
        </p:blipFill>
        <p:spPr bwMode="auto">
          <a:xfrm>
            <a:off x="4588823" y="1492336"/>
            <a:ext cx="1219145" cy="2382161"/>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50B5C958-CADB-E96B-DA38-9BDB202DF4C6}"/>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10000" y1="47843" x2="10000" y2="47843"/>
                        <a14:foregroundMark x1="10000" y1="47843" x2="11053" y2="58431"/>
                        <a14:foregroundMark x1="10526" y1="58824" x2="10526" y2="58824"/>
                        <a14:foregroundMark x1="10000" y1="59608" x2="10000" y2="60000"/>
                        <a14:foregroundMark x1="10000" y1="61569" x2="10000" y2="61961"/>
                        <a14:foregroundMark x1="10000" y1="62745" x2="10000" y2="63529"/>
                        <a14:foregroundMark x1="10000" y1="64706" x2="10000" y2="64706"/>
                        <a14:foregroundMark x1="10526" y1="67451" x2="10526" y2="67451"/>
                        <a14:foregroundMark x1="11053" y1="68627" x2="11053" y2="68627"/>
                        <a14:foregroundMark x1="12632" y1="69412" x2="12632" y2="69412"/>
                        <a14:foregroundMark x1="10000" y1="47843" x2="10000" y2="47843"/>
                        <a14:foregroundMark x1="10526" y1="44706" x2="10526" y2="44706"/>
                        <a14:foregroundMark x1="14737" y1="24706" x2="14737" y2="24706"/>
                        <a14:foregroundMark x1="15789" y1="27451" x2="15789" y2="27451"/>
                        <a14:foregroundMark x1="12632" y1="24706" x2="12632" y2="24706"/>
                        <a14:foregroundMark x1="12105" y1="23922" x2="12105" y2="23922"/>
                        <a14:foregroundMark x1="11579" y1="22745" x2="11579" y2="22745"/>
                        <a14:foregroundMark x1="12105" y1="21569" x2="12105" y2="21569"/>
                        <a14:foregroundMark x1="12105" y1="19608" x2="12105" y2="19608"/>
                        <a14:foregroundMark x1="27895" y1="15294" x2="27895" y2="15294"/>
                        <a14:foregroundMark x1="25789" y1="25098" x2="25789" y2="25098"/>
                        <a14:foregroundMark x1="36316" y1="21176" x2="36316" y2="21176"/>
                        <a14:foregroundMark x1="35789" y1="24706" x2="35789" y2="24706"/>
                        <a14:foregroundMark x1="47368" y1="16863" x2="47368" y2="16863"/>
                        <a14:foregroundMark x1="46842" y1="25882" x2="46842" y2="25882"/>
                        <a14:foregroundMark x1="13158" y1="38824" x2="13158" y2="38824"/>
                        <a14:foregroundMark x1="72105" y1="54510" x2="72105" y2="54510"/>
                        <a14:foregroundMark x1="74211" y1="51373" x2="74211" y2="51373"/>
                        <a14:foregroundMark x1="80526" y1="45882" x2="80526" y2="45882"/>
                        <a14:foregroundMark x1="77895" y1="47451" x2="77895" y2="47451"/>
                        <a14:foregroundMark x1="50000" y1="57255" x2="50000" y2="57255"/>
                        <a14:foregroundMark x1="24211" y1="25098" x2="24211" y2="25098"/>
                        <a14:foregroundMark x1="27368" y1="24706" x2="27368" y2="24706"/>
                        <a14:foregroundMark x1="35263" y1="23137" x2="35263" y2="23137"/>
                        <a14:foregroundMark x1="37368" y1="24706" x2="37368" y2="24706"/>
                        <a14:foregroundMark x1="28947" y1="76863" x2="28947" y2="76863"/>
                        <a14:foregroundMark x1="31053" y1="74118" x2="26842" y2="80392"/>
                        <a14:backgroundMark x1="30000" y1="23529" x2="30000" y2="23529"/>
                        <a14:backgroundMark x1="40000" y1="23137" x2="40000" y2="23137"/>
                        <a14:backgroundMark x1="39474" y1="25490" x2="39474" y2="25490"/>
                        <a14:backgroundMark x1="29474" y1="26275" x2="29474" y2="26275"/>
                      </a14:backgroundRemoval>
                    </a14:imgEffect>
                  </a14:imgLayer>
                </a14:imgProps>
              </a:ext>
            </a:extLst>
          </a:blip>
          <a:stretch>
            <a:fillRect/>
          </a:stretch>
        </p:blipFill>
        <p:spPr>
          <a:xfrm>
            <a:off x="8135006" y="1429474"/>
            <a:ext cx="1923394" cy="2581396"/>
          </a:xfrm>
          <a:prstGeom prst="rect">
            <a:avLst/>
          </a:prstGeom>
        </p:spPr>
      </p:pic>
      <p:pic>
        <p:nvPicPr>
          <p:cNvPr id="22" name="Picture 2" descr="强脑科技BrainCo – 脑机科技，开启生命更多可能性">
            <a:extLst>
              <a:ext uri="{FF2B5EF4-FFF2-40B4-BE49-F238E27FC236}">
                <a16:creationId xmlns:a16="http://schemas.microsoft.com/office/drawing/2014/main" id="{2B6AA4F3-D235-7785-13BB-B42BF8720E34}"/>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9738" b="96629" l="9738" r="89888">
                        <a14:foregroundMark x1="54307" y1="92135" x2="54307" y2="92135"/>
                        <a14:foregroundMark x1="55805" y1="95880" x2="55805" y2="95880"/>
                        <a14:foregroundMark x1="40824" y1="96629" x2="40824" y2="96629"/>
                      </a14:backgroundRemoval>
                    </a14:imgEffect>
                  </a14:imgLayer>
                </a14:imgProps>
              </a:ext>
              <a:ext uri="{28A0092B-C50C-407E-A947-70E740481C1C}">
                <a14:useLocalDpi xmlns:a14="http://schemas.microsoft.com/office/drawing/2010/main" val="0"/>
              </a:ext>
            </a:extLst>
          </a:blip>
          <a:srcRect l="26322" t="8647" r="19832"/>
          <a:stretch/>
        </p:blipFill>
        <p:spPr bwMode="auto">
          <a:xfrm>
            <a:off x="10175637" y="1578106"/>
            <a:ext cx="1320963" cy="2241085"/>
          </a:xfrm>
          <a:prstGeom prst="rect">
            <a:avLst/>
          </a:prstGeom>
          <a:noFill/>
          <a:extLst>
            <a:ext uri="{909E8E84-426E-40DD-AFC4-6F175D3DCCD1}">
              <a14:hiddenFill xmlns:a14="http://schemas.microsoft.com/office/drawing/2010/main">
                <a:solidFill>
                  <a:srgbClr val="FFFFFF"/>
                </a:solidFill>
              </a14:hiddenFill>
            </a:ext>
          </a:extLst>
        </p:spPr>
      </p:pic>
      <p:sp>
        <p:nvSpPr>
          <p:cNvPr id="23" name="灯片编号占位符 4">
            <a:extLst>
              <a:ext uri="{FF2B5EF4-FFF2-40B4-BE49-F238E27FC236}">
                <a16:creationId xmlns:a16="http://schemas.microsoft.com/office/drawing/2014/main" id="{708E9EB8-9D3B-7D38-1038-A8ED505BD58E}"/>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5</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28937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觅知网-不倒翁ID:189359941"/>
          <p:cNvGrpSpPr/>
          <p:nvPr/>
        </p:nvGrpSpPr>
        <p:grpSpPr>
          <a:xfrm>
            <a:off x="-178347" y="-186482"/>
            <a:ext cx="3810736" cy="6483102"/>
            <a:chOff x="695400" y="8111548"/>
            <a:chExt cx="3810736" cy="6483102"/>
          </a:xfrm>
          <a:solidFill>
            <a:srgbClr val="344778">
              <a:alpha val="5000"/>
            </a:srgbClr>
          </a:solidFill>
        </p:grpSpPr>
        <p:sp>
          <p:nvSpPr>
            <p:cNvPr id="113" name="觅知网-不倒翁ID:189359941"/>
            <p:cNvSpPr/>
            <p:nvPr/>
          </p:nvSpPr>
          <p:spPr bwMode="auto">
            <a:xfrm>
              <a:off x="3812011" y="13747819"/>
              <a:ext cx="694125" cy="465063"/>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4" name="觅知网-不倒翁ID:189359941"/>
            <p:cNvSpPr/>
            <p:nvPr/>
          </p:nvSpPr>
          <p:spPr bwMode="auto">
            <a:xfrm>
              <a:off x="3360830" y="13685350"/>
              <a:ext cx="631656" cy="492830"/>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5" name="觅知网-不倒翁ID:189359941"/>
            <p:cNvSpPr/>
            <p:nvPr/>
          </p:nvSpPr>
          <p:spPr bwMode="auto">
            <a:xfrm>
              <a:off x="2930473" y="13532643"/>
              <a:ext cx="562243" cy="555300"/>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6" name="觅知网-不倒翁ID:189359941"/>
            <p:cNvSpPr/>
            <p:nvPr/>
          </p:nvSpPr>
          <p:spPr bwMode="auto">
            <a:xfrm>
              <a:off x="2513998" y="13310524"/>
              <a:ext cx="492831" cy="624708"/>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7" name="觅知网-不倒翁ID:189359941"/>
            <p:cNvSpPr/>
            <p:nvPr/>
          </p:nvSpPr>
          <p:spPr bwMode="auto">
            <a:xfrm>
              <a:off x="2118352" y="13018993"/>
              <a:ext cx="437300" cy="694121"/>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8" name="觅知网-不倒翁ID:189359941"/>
            <p:cNvSpPr/>
            <p:nvPr/>
          </p:nvSpPr>
          <p:spPr bwMode="auto">
            <a:xfrm>
              <a:off x="1833759" y="12678873"/>
              <a:ext cx="347063" cy="735770"/>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9" name="觅知网-不倒翁ID:189359941"/>
            <p:cNvSpPr/>
            <p:nvPr/>
          </p:nvSpPr>
          <p:spPr bwMode="auto">
            <a:xfrm>
              <a:off x="1569991" y="12283223"/>
              <a:ext cx="347063" cy="770476"/>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0" name="觅知网-不倒翁ID:189359941"/>
            <p:cNvSpPr/>
            <p:nvPr/>
          </p:nvSpPr>
          <p:spPr bwMode="auto">
            <a:xfrm>
              <a:off x="1361753" y="11852871"/>
              <a:ext cx="360944" cy="770476"/>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1" name="觅知网-不倒翁ID:189359941"/>
            <p:cNvSpPr/>
            <p:nvPr/>
          </p:nvSpPr>
          <p:spPr bwMode="auto">
            <a:xfrm>
              <a:off x="1181283" y="11401685"/>
              <a:ext cx="402593" cy="770476"/>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2" name="觅知网-不倒翁ID:189359941"/>
            <p:cNvSpPr/>
            <p:nvPr/>
          </p:nvSpPr>
          <p:spPr bwMode="auto">
            <a:xfrm>
              <a:off x="1118814" y="10950508"/>
              <a:ext cx="381769" cy="735770"/>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3" name="觅知网-不倒翁ID:189359941"/>
            <p:cNvSpPr/>
            <p:nvPr/>
          </p:nvSpPr>
          <p:spPr bwMode="auto">
            <a:xfrm>
              <a:off x="1084103" y="10492388"/>
              <a:ext cx="402593" cy="701064"/>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4" name="觅知网-不倒翁ID:189359941"/>
            <p:cNvSpPr/>
            <p:nvPr/>
          </p:nvSpPr>
          <p:spPr bwMode="auto">
            <a:xfrm>
              <a:off x="1097989" y="10055089"/>
              <a:ext cx="472006" cy="645537"/>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5" name="觅知网-不倒翁ID:189359941"/>
            <p:cNvSpPr/>
            <p:nvPr/>
          </p:nvSpPr>
          <p:spPr bwMode="auto">
            <a:xfrm>
              <a:off x="3464953" y="14115706"/>
              <a:ext cx="1013420" cy="478944"/>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6" name="觅知网-不倒翁ID:189359941"/>
            <p:cNvSpPr/>
            <p:nvPr/>
          </p:nvSpPr>
          <p:spPr bwMode="auto">
            <a:xfrm>
              <a:off x="2965184" y="14039351"/>
              <a:ext cx="1013420" cy="472001"/>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7" name="觅知网-不倒翁ID:189359941"/>
            <p:cNvSpPr/>
            <p:nvPr/>
          </p:nvSpPr>
          <p:spPr bwMode="auto">
            <a:xfrm>
              <a:off x="2479296" y="13893587"/>
              <a:ext cx="999538" cy="478944"/>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8" name="觅知网-不倒翁ID:189359941"/>
            <p:cNvSpPr/>
            <p:nvPr/>
          </p:nvSpPr>
          <p:spPr bwMode="auto">
            <a:xfrm>
              <a:off x="2028115" y="13692288"/>
              <a:ext cx="964832" cy="444238"/>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9" name="觅知网-不倒翁ID:189359941"/>
            <p:cNvSpPr/>
            <p:nvPr/>
          </p:nvSpPr>
          <p:spPr bwMode="auto">
            <a:xfrm>
              <a:off x="1639403" y="13372994"/>
              <a:ext cx="895420" cy="423418"/>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0" name="觅知网-不倒翁ID:189359941"/>
            <p:cNvSpPr/>
            <p:nvPr/>
          </p:nvSpPr>
          <p:spPr bwMode="auto">
            <a:xfrm>
              <a:off x="1327051" y="12956519"/>
              <a:ext cx="798244" cy="506712"/>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1" name="觅知网-不倒翁ID:189359941"/>
            <p:cNvSpPr/>
            <p:nvPr/>
          </p:nvSpPr>
          <p:spPr bwMode="auto">
            <a:xfrm>
              <a:off x="1084103" y="12484517"/>
              <a:ext cx="701068" cy="617769"/>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2" name="觅知网-不倒翁ID:189359941"/>
            <p:cNvSpPr/>
            <p:nvPr/>
          </p:nvSpPr>
          <p:spPr bwMode="auto">
            <a:xfrm>
              <a:off x="917515" y="11991691"/>
              <a:ext cx="590006" cy="694121"/>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3" name="觅知网-不倒翁ID:189359941"/>
            <p:cNvSpPr/>
            <p:nvPr/>
          </p:nvSpPr>
          <p:spPr bwMode="auto">
            <a:xfrm>
              <a:off x="792571" y="11484984"/>
              <a:ext cx="506712" cy="742713"/>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4" name="觅知网-不倒翁ID:189359941"/>
            <p:cNvSpPr/>
            <p:nvPr/>
          </p:nvSpPr>
          <p:spPr bwMode="auto">
            <a:xfrm>
              <a:off x="723159" y="10978276"/>
              <a:ext cx="444238" cy="777419"/>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5" name="觅知网-不倒翁ID:189359941"/>
            <p:cNvSpPr/>
            <p:nvPr/>
          </p:nvSpPr>
          <p:spPr bwMode="auto">
            <a:xfrm>
              <a:off x="695400" y="10464625"/>
              <a:ext cx="458120" cy="798244"/>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6" name="觅知网-不倒翁ID:189359941"/>
            <p:cNvSpPr/>
            <p:nvPr/>
          </p:nvSpPr>
          <p:spPr bwMode="auto">
            <a:xfrm>
              <a:off x="743997" y="9957913"/>
              <a:ext cx="458120" cy="812125"/>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7" name="觅知网-不倒翁ID:189359941"/>
            <p:cNvSpPr/>
            <p:nvPr/>
          </p:nvSpPr>
          <p:spPr bwMode="auto">
            <a:xfrm>
              <a:off x="1410354" y="8451672"/>
              <a:ext cx="874595" cy="1478482"/>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8" name="觅知网-不倒翁ID:189359941"/>
            <p:cNvSpPr/>
            <p:nvPr/>
          </p:nvSpPr>
          <p:spPr bwMode="auto">
            <a:xfrm>
              <a:off x="1167410" y="8410023"/>
              <a:ext cx="916244" cy="1735303"/>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9" name="觅知网-不倒翁ID:189359941"/>
            <p:cNvSpPr/>
            <p:nvPr/>
          </p:nvSpPr>
          <p:spPr bwMode="auto">
            <a:xfrm>
              <a:off x="1070230" y="8111548"/>
              <a:ext cx="1055069" cy="1721422"/>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40" name="觅知网-不倒翁ID:189359941"/>
          <p:cNvGrpSpPr/>
          <p:nvPr/>
        </p:nvGrpSpPr>
        <p:grpSpPr>
          <a:xfrm>
            <a:off x="8538181" y="-186482"/>
            <a:ext cx="3885111" cy="6528617"/>
            <a:chOff x="5056479" y="8111548"/>
            <a:chExt cx="3885111" cy="6528617"/>
          </a:xfrm>
          <a:solidFill>
            <a:srgbClr val="344778">
              <a:alpha val="5000"/>
            </a:srgbClr>
          </a:solidFill>
        </p:grpSpPr>
        <p:sp>
          <p:nvSpPr>
            <p:cNvPr id="141" name="觅知网-不倒翁ID:189359941"/>
            <p:cNvSpPr/>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2" name="觅知网-不倒翁ID:189359941"/>
            <p:cNvSpPr/>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3" name="觅知网-不倒翁ID:189359941"/>
            <p:cNvSpPr/>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4" name="觅知网-不倒翁ID:189359941"/>
            <p:cNvSpPr/>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5" name="觅知网-不倒翁ID:189359941"/>
            <p:cNvSpPr/>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6" name="觅知网-不倒翁ID:189359941"/>
            <p:cNvSpPr/>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7" name="觅知网-不倒翁ID:189359941"/>
            <p:cNvSpPr/>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8" name="觅知网-不倒翁ID:189359941"/>
            <p:cNvSpPr/>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9" name="觅知网-不倒翁ID:189359941"/>
            <p:cNvSpPr/>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0" name="觅知网-不倒翁ID:189359941"/>
            <p:cNvSpPr/>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1" name="觅知网-不倒翁ID:189359941"/>
            <p:cNvSpPr/>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2" name="觅知网-不倒翁ID:189359941"/>
            <p:cNvSpPr/>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3" name="觅知网-不倒翁ID:189359941"/>
            <p:cNvSpPr/>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4" name="觅知网-不倒翁ID:189359941"/>
            <p:cNvSpPr/>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5" name="觅知网-不倒翁ID:189359941"/>
            <p:cNvSpPr/>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6" name="觅知网-不倒翁ID:189359941"/>
            <p:cNvSpPr/>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7" name="觅知网-不倒翁ID:189359941"/>
            <p:cNvSpPr/>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8" name="觅知网-不倒翁ID:189359941"/>
            <p:cNvSpPr/>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9" name="觅知网-不倒翁ID:189359941"/>
            <p:cNvSpPr/>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0" name="觅知网-不倒翁ID:189359941"/>
            <p:cNvSpPr/>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1" name="觅知网-不倒翁ID:189359941"/>
            <p:cNvSpPr/>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2" name="觅知网-不倒翁ID:189359941"/>
            <p:cNvSpPr/>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3" name="觅知网-不倒翁ID:189359941"/>
            <p:cNvSpPr/>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4" name="觅知网-不倒翁ID:189359941"/>
            <p:cNvSpPr/>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5" name="觅知网-不倒翁ID:189359941"/>
            <p:cNvSpPr/>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6" name="觅知网-不倒翁ID:189359941"/>
            <p:cNvSpPr/>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7" name="觅知网-不倒翁ID:189359941"/>
            <p:cNvSpPr/>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8" name="觅知网-不倒翁ID:189359941"/>
            <p:cNvSpPr>
              <a:spLocks noChangeArrowheads="1"/>
            </p:cNvSpPr>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5" name="觅知网-不倒翁ID:189359941"/>
          <p:cNvGrpSpPr/>
          <p:nvPr>
            <p:custDataLst>
              <p:tags r:id="rId1"/>
            </p:custDataLst>
          </p:nvPr>
        </p:nvGrpSpPr>
        <p:grpSpPr>
          <a:xfrm>
            <a:off x="955163" y="647056"/>
            <a:ext cx="10294372" cy="6835208"/>
            <a:chOff x="1933880" y="1452820"/>
            <a:chExt cx="8655456" cy="5747008"/>
          </a:xfrm>
        </p:grpSpPr>
        <p:sp>
          <p:nvSpPr>
            <p:cNvPr id="13" name="觅知网-不倒翁ID:189359941"/>
            <p:cNvSpPr/>
            <p:nvPr/>
          </p:nvSpPr>
          <p:spPr>
            <a:xfrm rot="21314498">
              <a:off x="1933880" y="1453250"/>
              <a:ext cx="8410937" cy="5746578"/>
            </a:xfrm>
            <a:custGeom>
              <a:avLst/>
              <a:gdLst>
                <a:gd name="connsiteX0" fmla="*/ 8410936 w 8410937"/>
                <a:gd name="connsiteY0" fmla="*/ 0 h 5746578"/>
                <a:gd name="connsiteX1" fmla="*/ 8410937 w 8410937"/>
                <a:gd name="connsiteY1" fmla="*/ 5746578 h 5746578"/>
                <a:gd name="connsiteX2" fmla="*/ 0 w 8410937"/>
                <a:gd name="connsiteY2" fmla="*/ 5046446 h 5746578"/>
                <a:gd name="connsiteX3" fmla="*/ 0 w 8410937"/>
                <a:gd name="connsiteY3" fmla="*/ 0 h 5746578"/>
              </a:gdLst>
              <a:ahLst/>
              <a:cxnLst>
                <a:cxn ang="0">
                  <a:pos x="connsiteX0" y="connsiteY0"/>
                </a:cxn>
                <a:cxn ang="0">
                  <a:pos x="connsiteX1" y="connsiteY1"/>
                </a:cxn>
                <a:cxn ang="0">
                  <a:pos x="connsiteX2" y="connsiteY2"/>
                </a:cxn>
                <a:cxn ang="0">
                  <a:pos x="connsiteX3" y="connsiteY3"/>
                </a:cxn>
              </a:cxnLst>
              <a:rect l="l" t="t" r="r" b="b"/>
              <a:pathLst>
                <a:path w="8410937" h="5746578">
                  <a:moveTo>
                    <a:pt x="8410936" y="0"/>
                  </a:moveTo>
                  <a:lnTo>
                    <a:pt x="8410937" y="5746578"/>
                  </a:lnTo>
                  <a:lnTo>
                    <a:pt x="0" y="5046446"/>
                  </a:lnTo>
                  <a:lnTo>
                    <a:pt x="0" y="0"/>
                  </a:lnTo>
                  <a:close/>
                </a:path>
              </a:pathLst>
            </a:custGeom>
            <a:solidFill>
              <a:srgbClr val="34477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14" name="觅知网-不倒翁ID:189359941"/>
            <p:cNvSpPr/>
            <p:nvPr/>
          </p:nvSpPr>
          <p:spPr>
            <a:xfrm>
              <a:off x="2178400" y="1452820"/>
              <a:ext cx="8410936" cy="5388246"/>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alpha val="93000"/>
              </a:schemeClr>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grpSp>
      <p:grpSp>
        <p:nvGrpSpPr>
          <p:cNvPr id="8" name="觅知网-不倒翁ID:189359941"/>
          <p:cNvGrpSpPr/>
          <p:nvPr>
            <p:custDataLst>
              <p:tags r:id="rId2"/>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grpSp>
      <p:sp>
        <p:nvSpPr>
          <p:cNvPr id="11" name="觅知网-不倒翁ID:189359941"/>
          <p:cNvSpPr txBox="1"/>
          <p:nvPr>
            <p:custDataLst>
              <p:tags r:id="rId3"/>
            </p:custDataLst>
          </p:nvPr>
        </p:nvSpPr>
        <p:spPr>
          <a:xfrm>
            <a:off x="2772017" y="2659883"/>
            <a:ext cx="6647974"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思源宋体 CN Heavy" panose="02020900000000000000" charset="-122"/>
                <a:ea typeface="思源宋体 CN Heavy" panose="02020900000000000000" charset="-122"/>
                <a:cs typeface="+mn-ea"/>
                <a:sym typeface="+mn-lt"/>
              </a:rPr>
              <a:t>研究</a:t>
            </a:r>
            <a:r>
              <a:rPr lang="zh-CN" altLang="en-US" sz="7200">
                <a:solidFill>
                  <a:schemeClr val="accent1"/>
                </a:solidFill>
                <a:latin typeface="思源宋体 CN Heavy" panose="02020900000000000000" charset="-122"/>
                <a:ea typeface="思源宋体 CN Heavy" panose="02020900000000000000" charset="-122"/>
                <a:cs typeface="+mn-ea"/>
                <a:sym typeface="+mn-lt"/>
              </a:rPr>
              <a:t>内容与方法</a:t>
            </a:r>
            <a:endParaRPr lang="zh-CN" altLang="en-US" sz="7200" dirty="0">
              <a:solidFill>
                <a:schemeClr val="accent1"/>
              </a:solidFill>
              <a:latin typeface="思源宋体 CN Heavy" panose="02020900000000000000" charset="-122"/>
              <a:ea typeface="思源宋体 CN Heavy" panose="02020900000000000000" charset="-122"/>
              <a:cs typeface="+mn-ea"/>
              <a:sym typeface="+mn-lt"/>
            </a:endParaRPr>
          </a:p>
        </p:txBody>
      </p:sp>
      <p:sp>
        <p:nvSpPr>
          <p:cNvPr id="12" name="觅知网-不倒翁ID:189359941"/>
          <p:cNvSpPr txBox="1"/>
          <p:nvPr/>
        </p:nvSpPr>
        <p:spPr>
          <a:xfrm>
            <a:off x="5383367" y="1880058"/>
            <a:ext cx="1415772"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mj-ea"/>
                <a:ea typeface="+mj-ea"/>
                <a:cs typeface="思源黑体 CN Regular" panose="020B0500000000000000" charset="-122"/>
              </a:rPr>
              <a:t>第二部分</a:t>
            </a:r>
          </a:p>
        </p:txBody>
      </p:sp>
      <p:cxnSp>
        <p:nvCxnSpPr>
          <p:cNvPr id="18" name="觅知网-不倒翁ID:189359941"/>
          <p:cNvCxnSpPr/>
          <p:nvPr>
            <p:custDataLst>
              <p:tags r:id="rId4"/>
            </p:custDataLst>
          </p:nvPr>
        </p:nvCxnSpPr>
        <p:spPr>
          <a:xfrm>
            <a:off x="2964215"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9C5B6CB-72C6-3CA7-7881-90303BD0533E}"/>
              </a:ext>
            </a:extLst>
          </p:cNvPr>
          <p:cNvPicPr>
            <a:picLocks noChangeAspect="1"/>
          </p:cNvPicPr>
          <p:nvPr/>
        </p:nvPicPr>
        <p:blipFill>
          <a:blip r:embed="rId3">
            <a:extLst>
              <a:ext uri="{28A0092B-C50C-407E-A947-70E740481C1C}">
                <a14:useLocalDpi xmlns:a14="http://schemas.microsoft.com/office/drawing/2010/main" val="0"/>
              </a:ext>
            </a:extLst>
          </a:blip>
          <a:srcRect l="3932" t="7485" r="3932" b="6395"/>
          <a:stretch/>
        </p:blipFill>
        <p:spPr>
          <a:xfrm>
            <a:off x="479376" y="980728"/>
            <a:ext cx="11233248" cy="5688632"/>
          </a:xfrm>
          <a:prstGeom prst="rect">
            <a:avLst/>
          </a:prstGeom>
        </p:spPr>
      </p:pic>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研究内容框架</a:t>
            </a:r>
            <a:endParaRPr lang="zh-CN" altLang="en-US" sz="3200" b="1"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2.0</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灯片编号占位符 4">
            <a:extLst>
              <a:ext uri="{FF2B5EF4-FFF2-40B4-BE49-F238E27FC236}">
                <a16:creationId xmlns:a16="http://schemas.microsoft.com/office/drawing/2014/main" id="{F5038B7A-8757-70C5-9B48-DB9EC35FD3C6}"/>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7</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6419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灵巧手手指设计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手指解剖机理分析</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2.1</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7" name="图片 6">
            <a:extLst>
              <a:ext uri="{FF2B5EF4-FFF2-40B4-BE49-F238E27FC236}">
                <a16:creationId xmlns:a16="http://schemas.microsoft.com/office/drawing/2014/main" id="{11D6AC2E-C894-59DC-3CFF-561A84F15B27}"/>
              </a:ext>
            </a:extLst>
          </p:cNvPr>
          <p:cNvPicPr>
            <a:picLocks noChangeAspect="1"/>
          </p:cNvPicPr>
          <p:nvPr/>
        </p:nvPicPr>
        <p:blipFill rotWithShape="1">
          <a:blip r:embed="rId3">
            <a:extLst>
              <a:ext uri="{28A0092B-C50C-407E-A947-70E740481C1C}">
                <a14:useLocalDpi xmlns:a14="http://schemas.microsoft.com/office/drawing/2010/main" val="0"/>
              </a:ext>
            </a:extLst>
          </a:blip>
          <a:srcRect r="7455"/>
          <a:stretch/>
        </p:blipFill>
        <p:spPr bwMode="auto">
          <a:xfrm>
            <a:off x="191344" y="3623121"/>
            <a:ext cx="5500083" cy="2614191"/>
          </a:xfrm>
          <a:prstGeom prst="rect">
            <a:avLst/>
          </a:prstGeom>
          <a:noFill/>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56761307-19A8-9EE9-F89F-7150B5F4AD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9732" y="3645024"/>
            <a:ext cx="6070190" cy="2696801"/>
          </a:xfrm>
          <a:prstGeom prst="rect">
            <a:avLst/>
          </a:prstGeom>
          <a:noFill/>
          <a:ln>
            <a:noFill/>
          </a:ln>
        </p:spPr>
      </p:pic>
      <p:sp>
        <p:nvSpPr>
          <p:cNvPr id="9" name="文本框 8">
            <a:extLst>
              <a:ext uri="{FF2B5EF4-FFF2-40B4-BE49-F238E27FC236}">
                <a16:creationId xmlns:a16="http://schemas.microsoft.com/office/drawing/2014/main" id="{3D41CF7A-3FAA-2EDF-2509-836731DA8C74}"/>
              </a:ext>
            </a:extLst>
          </p:cNvPr>
          <p:cNvSpPr txBox="1"/>
          <p:nvPr/>
        </p:nvSpPr>
        <p:spPr>
          <a:xfrm>
            <a:off x="1487488" y="6269250"/>
            <a:ext cx="3723739" cy="400110"/>
          </a:xfrm>
          <a:prstGeom prst="rect">
            <a:avLst/>
          </a:prstGeom>
          <a:noFill/>
        </p:spPr>
        <p:txBody>
          <a:bodyPr wrap="square">
            <a:spAutoFit/>
          </a:bodyPr>
          <a:lstStyle/>
          <a:p>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）人体手指结构解剖图</a:t>
            </a:r>
            <a:endParaRPr lang="zh-CN" altLang="en-US" sz="2000" baseline="30000">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51746FC1-869C-E338-D5C4-E0FC2821875B}"/>
              </a:ext>
            </a:extLst>
          </p:cNvPr>
          <p:cNvSpPr txBox="1"/>
          <p:nvPr/>
        </p:nvSpPr>
        <p:spPr>
          <a:xfrm>
            <a:off x="7323899" y="6269250"/>
            <a:ext cx="3723738" cy="400110"/>
          </a:xfrm>
          <a:prstGeom prst="rect">
            <a:avLst/>
          </a:prstGeom>
          <a:noFill/>
        </p:spPr>
        <p:txBody>
          <a:bodyPr wrap="square">
            <a:spAutoFit/>
          </a:bodyPr>
          <a:lstStyle/>
          <a:p>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）腱绳灵巧手手指</a:t>
            </a:r>
            <a:r>
              <a:rPr lang="zh-CN" altLang="en-US" sz="2000">
                <a:latin typeface="宋体" panose="02010600030101010101" pitchFamily="2" charset="-122"/>
                <a:ea typeface="宋体" panose="02010600030101010101" pitchFamily="2" charset="-122"/>
              </a:rPr>
              <a:t>机理</a:t>
            </a:r>
            <a:r>
              <a:rPr lang="zh-CN" altLang="zh-CN" sz="2000">
                <a:latin typeface="宋体" panose="02010600030101010101" pitchFamily="2" charset="-122"/>
                <a:ea typeface="宋体" panose="02010600030101010101" pitchFamily="2" charset="-122"/>
              </a:rPr>
              <a:t>图</a:t>
            </a:r>
            <a:endParaRPr lang="zh-CN" altLang="en-US" sz="2000" baseline="3000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DA20E64C-0C7F-BA7A-2427-2D19F56279C9}"/>
              </a:ext>
            </a:extLst>
          </p:cNvPr>
          <p:cNvSpPr txBox="1"/>
          <p:nvPr/>
        </p:nvSpPr>
        <p:spPr>
          <a:xfrm>
            <a:off x="607607" y="1393292"/>
            <a:ext cx="4994002" cy="1982402"/>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a:t>
            </a:r>
            <a:r>
              <a:rPr lang="zh-CN" altLang="en-US">
                <a:effectLst/>
              </a:rPr>
              <a:t>侧副韧带（红色）和掌板（蓝色）稳定关节。</a:t>
            </a:r>
          </a:p>
          <a:p>
            <a:pPr>
              <a:lnSpc>
                <a:spcPct val="150000"/>
              </a:lnSpc>
            </a:pPr>
            <a:r>
              <a:rPr lang="en-US" altLang="zh-CN"/>
              <a:t>2</a:t>
            </a:r>
            <a:r>
              <a:rPr lang="zh-CN" altLang="en-US"/>
              <a:t>，深屈指肌（</a:t>
            </a:r>
            <a:r>
              <a:rPr lang="en-US" altLang="zh-CN"/>
              <a:t>FDP</a:t>
            </a:r>
            <a:r>
              <a:rPr lang="zh-CN" altLang="en-US"/>
              <a:t>）和浅屈指肌（</a:t>
            </a:r>
            <a:r>
              <a:rPr lang="en-US" altLang="zh-CN"/>
              <a:t>FDS</a:t>
            </a:r>
            <a:r>
              <a:rPr lang="zh-CN" altLang="en-US"/>
              <a:t>）负责远近关节的控制。</a:t>
            </a:r>
            <a:endParaRPr lang="en-US" altLang="zh-CN"/>
          </a:p>
          <a:p>
            <a:pPr>
              <a:lnSpc>
                <a:spcPct val="150000"/>
              </a:lnSpc>
            </a:pPr>
            <a:r>
              <a:rPr lang="en-US" altLang="zh-CN"/>
              <a:t>3</a:t>
            </a:r>
            <a:r>
              <a:rPr lang="zh-CN" altLang="en-US"/>
              <a:t>，伸肌腱（</a:t>
            </a:r>
            <a:r>
              <a:rPr lang="en-US" altLang="zh-CN"/>
              <a:t>Extensor tendon</a:t>
            </a:r>
            <a:r>
              <a:rPr lang="zh-CN" altLang="en-US"/>
              <a:t>）负责伸展手指。</a:t>
            </a:r>
            <a:endParaRPr lang="en-US" altLang="zh-CN"/>
          </a:p>
        </p:txBody>
      </p:sp>
      <p:sp>
        <p:nvSpPr>
          <p:cNvPr id="5" name="文本框 4">
            <a:extLst>
              <a:ext uri="{FF2B5EF4-FFF2-40B4-BE49-F238E27FC236}">
                <a16:creationId xmlns:a16="http://schemas.microsoft.com/office/drawing/2014/main" id="{EBC145D3-6CA3-651A-D1CE-58A8B0EF5991}"/>
              </a:ext>
            </a:extLst>
          </p:cNvPr>
          <p:cNvSpPr txBox="1"/>
          <p:nvPr/>
        </p:nvSpPr>
        <p:spPr>
          <a:xfrm>
            <a:off x="1881628" y="1124744"/>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人手解剖结构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E1BC723-6AF6-F7F6-CCCC-E29B6BADD20D}"/>
              </a:ext>
            </a:extLst>
          </p:cNvPr>
          <p:cNvSpPr txBox="1"/>
          <p:nvPr/>
        </p:nvSpPr>
        <p:spPr>
          <a:xfrm>
            <a:off x="6502598" y="1391254"/>
            <a:ext cx="4994002" cy="1982402"/>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，旋转关节（</a:t>
            </a:r>
            <a:r>
              <a:rPr lang="en-US" altLang="zh-CN">
                <a:effectLst/>
              </a:rPr>
              <a:t>Revolute joints</a:t>
            </a:r>
            <a:r>
              <a:rPr lang="zh-CN" altLang="en-US"/>
              <a:t>），实现关节旋转运动。</a:t>
            </a:r>
            <a:endParaRPr lang="en-US" altLang="zh-CN">
              <a:effectLst/>
            </a:endParaRPr>
          </a:p>
          <a:p>
            <a:pPr>
              <a:lnSpc>
                <a:spcPct val="150000"/>
              </a:lnSpc>
            </a:pPr>
            <a:r>
              <a:rPr lang="en-US" altLang="zh-CN"/>
              <a:t>2</a:t>
            </a:r>
            <a:r>
              <a:rPr lang="zh-CN" altLang="en-US"/>
              <a:t>，</a:t>
            </a:r>
            <a:r>
              <a:rPr lang="en-US" altLang="zh-CN">
                <a:effectLst/>
              </a:rPr>
              <a:t>PIP-DIP </a:t>
            </a:r>
            <a:r>
              <a:rPr lang="zh-CN" altLang="en-US">
                <a:effectLst/>
              </a:rPr>
              <a:t>耦合腱绳确保关节的协同运动。</a:t>
            </a:r>
            <a:endParaRPr lang="en-US" altLang="zh-CN"/>
          </a:p>
          <a:p>
            <a:pPr>
              <a:lnSpc>
                <a:spcPct val="150000"/>
              </a:lnSpc>
            </a:pPr>
            <a:r>
              <a:rPr lang="en-US" altLang="zh-CN"/>
              <a:t>3</a:t>
            </a:r>
            <a:r>
              <a:rPr lang="zh-CN" altLang="en-US"/>
              <a:t>，</a:t>
            </a:r>
            <a:r>
              <a:rPr lang="en-US" altLang="zh-CN">
                <a:effectLst/>
              </a:rPr>
              <a:t>PIP</a:t>
            </a:r>
            <a:r>
              <a:rPr lang="zh-CN" altLang="en-US">
                <a:effectLst/>
              </a:rPr>
              <a:t>和</a:t>
            </a:r>
            <a:r>
              <a:rPr lang="en-US" altLang="zh-CN">
                <a:effectLst/>
              </a:rPr>
              <a:t>MCP</a:t>
            </a:r>
            <a:r>
              <a:rPr lang="zh-CN" altLang="en-US">
                <a:effectLst/>
              </a:rPr>
              <a:t>驱动腱绳</a:t>
            </a:r>
            <a:r>
              <a:rPr lang="zh-CN" altLang="en-US"/>
              <a:t>负责对手指运动控制。</a:t>
            </a:r>
            <a:endParaRPr lang="en-US" altLang="zh-CN">
              <a:effectLst/>
            </a:endParaRPr>
          </a:p>
        </p:txBody>
      </p:sp>
      <p:sp>
        <p:nvSpPr>
          <p:cNvPr id="12" name="文本框 11">
            <a:extLst>
              <a:ext uri="{FF2B5EF4-FFF2-40B4-BE49-F238E27FC236}">
                <a16:creationId xmlns:a16="http://schemas.microsoft.com/office/drawing/2014/main" id="{8C0E84DB-0D9D-7373-B46F-8FD944B40A49}"/>
              </a:ext>
            </a:extLst>
          </p:cNvPr>
          <p:cNvSpPr txBox="1"/>
          <p:nvPr/>
        </p:nvSpPr>
        <p:spPr>
          <a:xfrm>
            <a:off x="7732510" y="1124744"/>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灵巧手手指结构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3" name="灯片编号占位符 4">
            <a:extLst>
              <a:ext uri="{FF2B5EF4-FFF2-40B4-BE49-F238E27FC236}">
                <a16:creationId xmlns:a16="http://schemas.microsoft.com/office/drawing/2014/main" id="{FA56A478-247E-F807-3F9E-A611C2AF91E5}"/>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8</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7383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灵巧手手指设计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手指弯曲欠驱动结构</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2.1</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25" name="图片 24" descr="图示&#10;&#10;AI 生成的内容可能不正确。">
            <a:extLst>
              <a:ext uri="{FF2B5EF4-FFF2-40B4-BE49-F238E27FC236}">
                <a16:creationId xmlns:a16="http://schemas.microsoft.com/office/drawing/2014/main" id="{AC49F4D1-F7AF-46A4-926B-5D0AC1F43FB7}"/>
              </a:ext>
            </a:extLst>
          </p:cNvPr>
          <p:cNvPicPr>
            <a:picLocks noChangeAspect="1"/>
          </p:cNvPicPr>
          <p:nvPr/>
        </p:nvPicPr>
        <p:blipFill>
          <a:blip r:embed="rId3">
            <a:extLst>
              <a:ext uri="{28A0092B-C50C-407E-A947-70E740481C1C}">
                <a14:useLocalDpi xmlns:a14="http://schemas.microsoft.com/office/drawing/2010/main" val="0"/>
              </a:ext>
            </a:extLst>
          </a:blip>
          <a:srcRect l="17516" t="30050" r="24013" b="29000"/>
          <a:stretch/>
        </p:blipFill>
        <p:spPr>
          <a:xfrm>
            <a:off x="360145" y="4346393"/>
            <a:ext cx="4871759" cy="1919178"/>
          </a:xfrm>
          <a:prstGeom prst="rect">
            <a:avLst/>
          </a:prstGeom>
        </p:spPr>
      </p:pic>
      <p:pic>
        <p:nvPicPr>
          <p:cNvPr id="27" name="图片 26" descr="图示, 工程绘图&#10;&#10;AI 生成的内容可能不正确。">
            <a:extLst>
              <a:ext uri="{FF2B5EF4-FFF2-40B4-BE49-F238E27FC236}">
                <a16:creationId xmlns:a16="http://schemas.microsoft.com/office/drawing/2014/main" id="{C90A6D1C-3B41-2737-F746-240B98B0C965}"/>
              </a:ext>
            </a:extLst>
          </p:cNvPr>
          <p:cNvPicPr>
            <a:picLocks noChangeAspect="1"/>
          </p:cNvPicPr>
          <p:nvPr/>
        </p:nvPicPr>
        <p:blipFill>
          <a:blip r:embed="rId4">
            <a:extLst>
              <a:ext uri="{28A0092B-C50C-407E-A947-70E740481C1C}">
                <a14:useLocalDpi xmlns:a14="http://schemas.microsoft.com/office/drawing/2010/main" val="0"/>
              </a:ext>
            </a:extLst>
          </a:blip>
          <a:srcRect l="2648" t="30050" r="10961" b="35300"/>
          <a:stretch/>
        </p:blipFill>
        <p:spPr>
          <a:xfrm>
            <a:off x="6699756" y="3279506"/>
            <a:ext cx="4765225" cy="1075036"/>
          </a:xfrm>
          <a:prstGeom prst="rect">
            <a:avLst/>
          </a:prstGeom>
          <a:ln w="19050">
            <a:solidFill>
              <a:schemeClr val="accent1">
                <a:lumMod val="60000"/>
                <a:lumOff val="40000"/>
              </a:schemeClr>
            </a:solidFill>
          </a:ln>
        </p:spPr>
      </p:pic>
      <p:sp>
        <p:nvSpPr>
          <p:cNvPr id="29" name="文本框 28">
            <a:extLst>
              <a:ext uri="{FF2B5EF4-FFF2-40B4-BE49-F238E27FC236}">
                <a16:creationId xmlns:a16="http://schemas.microsoft.com/office/drawing/2014/main" id="{D530571C-8E3F-52B1-9481-84A1449B6831}"/>
              </a:ext>
            </a:extLst>
          </p:cNvPr>
          <p:cNvSpPr txBox="1"/>
          <p:nvPr/>
        </p:nvSpPr>
        <p:spPr>
          <a:xfrm>
            <a:off x="797895" y="6269250"/>
            <a:ext cx="3346811" cy="400110"/>
          </a:xfrm>
          <a:prstGeom prst="rect">
            <a:avLst/>
          </a:prstGeom>
          <a:noFill/>
        </p:spPr>
        <p:txBody>
          <a:bodyPr wrap="square">
            <a:spAutoFit/>
          </a:bodyPr>
          <a:lstStyle/>
          <a:p>
            <a:pPr algn="ctr"/>
            <a:r>
              <a:rPr lang="zh-CN" altLang="en-US"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en-US" sz="2000">
                <a:latin typeface="宋体" panose="02010600030101010101" pitchFamily="2" charset="-122"/>
                <a:ea typeface="宋体" panose="02010600030101010101" pitchFamily="2" charset="-122"/>
              </a:rPr>
              <a:t>）灵巧手手指结构组成</a:t>
            </a:r>
            <a:endParaRPr lang="zh-CN" altLang="en-US" sz="2000" baseline="3000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65BCCF6F-FA71-2316-4FE1-0E858F5EE97C}"/>
              </a:ext>
            </a:extLst>
          </p:cNvPr>
          <p:cNvSpPr txBox="1"/>
          <p:nvPr/>
        </p:nvSpPr>
        <p:spPr>
          <a:xfrm>
            <a:off x="7320242" y="2574105"/>
            <a:ext cx="3380254" cy="400110"/>
          </a:xfrm>
          <a:prstGeom prst="rect">
            <a:avLst/>
          </a:prstGeom>
          <a:noFill/>
        </p:spPr>
        <p:txBody>
          <a:bodyPr wrap="square">
            <a:spAutoFit/>
          </a:bodyPr>
          <a:lstStyle/>
          <a:p>
            <a:pPr algn="ctr"/>
            <a:r>
              <a:rPr lang="zh-CN" altLang="en-US"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en-US" sz="2000">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紧固八字绳</a:t>
            </a:r>
            <a:r>
              <a:rPr lang="zh-CN" altLang="en-US" sz="2000">
                <a:latin typeface="宋体" panose="02010600030101010101" pitchFamily="2" charset="-122"/>
                <a:ea typeface="宋体" panose="02010600030101010101" pitchFamily="2" charset="-122"/>
              </a:rPr>
              <a:t>欠驱动结构</a:t>
            </a:r>
            <a:endParaRPr lang="zh-CN" altLang="en-US" sz="2000" baseline="30000">
              <a:latin typeface="宋体" panose="02010600030101010101" pitchFamily="2" charset="-122"/>
              <a:ea typeface="宋体" panose="02010600030101010101" pitchFamily="2" charset="-122"/>
            </a:endParaRPr>
          </a:p>
        </p:txBody>
      </p:sp>
      <p:pic>
        <p:nvPicPr>
          <p:cNvPr id="35" name="图片 34" descr="图示, 工程绘图&#10;&#10;AI 生成的内容可能不正确。">
            <a:extLst>
              <a:ext uri="{FF2B5EF4-FFF2-40B4-BE49-F238E27FC236}">
                <a16:creationId xmlns:a16="http://schemas.microsoft.com/office/drawing/2014/main" id="{09200D50-FBFA-8C85-78EB-C4F8CA4DC0B8}"/>
              </a:ext>
            </a:extLst>
          </p:cNvPr>
          <p:cNvPicPr>
            <a:picLocks noChangeAspect="1"/>
          </p:cNvPicPr>
          <p:nvPr/>
        </p:nvPicPr>
        <p:blipFill>
          <a:blip r:embed="rId5" cstate="print">
            <a:extLst>
              <a:ext uri="{28A0092B-C50C-407E-A947-70E740481C1C}">
                <a14:useLocalDpi xmlns:a14="http://schemas.microsoft.com/office/drawing/2010/main" val="0"/>
              </a:ext>
            </a:extLst>
          </a:blip>
          <a:srcRect l="3920" t="29001" r="2750" b="22115"/>
          <a:stretch/>
        </p:blipFill>
        <p:spPr>
          <a:xfrm>
            <a:off x="6699757" y="1062202"/>
            <a:ext cx="4765224" cy="1403942"/>
          </a:xfrm>
          <a:prstGeom prst="rect">
            <a:avLst/>
          </a:prstGeom>
          <a:ln w="19050">
            <a:solidFill>
              <a:schemeClr val="accent1">
                <a:lumMod val="60000"/>
                <a:lumOff val="40000"/>
              </a:schemeClr>
            </a:solidFill>
          </a:ln>
        </p:spPr>
      </p:pic>
      <p:sp>
        <p:nvSpPr>
          <p:cNvPr id="36" name="文本框 35">
            <a:extLst>
              <a:ext uri="{FF2B5EF4-FFF2-40B4-BE49-F238E27FC236}">
                <a16:creationId xmlns:a16="http://schemas.microsoft.com/office/drawing/2014/main" id="{99C631B6-3533-30FD-3295-AFC1DDF1F0FB}"/>
              </a:ext>
            </a:extLst>
          </p:cNvPr>
          <p:cNvSpPr txBox="1"/>
          <p:nvPr/>
        </p:nvSpPr>
        <p:spPr>
          <a:xfrm>
            <a:off x="7470022" y="4373719"/>
            <a:ext cx="3380254" cy="400110"/>
          </a:xfrm>
          <a:prstGeom prst="rect">
            <a:avLst/>
          </a:prstGeom>
          <a:noFill/>
        </p:spPr>
        <p:txBody>
          <a:bodyPr wrap="square">
            <a:spAutoFit/>
          </a:bodyPr>
          <a:lstStyle/>
          <a:p>
            <a:pPr algn="ctr"/>
            <a:r>
              <a:rPr lang="zh-CN" altLang="en-US"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c</a:t>
            </a:r>
            <a:r>
              <a:rPr lang="zh-CN" altLang="en-US" sz="2000">
                <a:latin typeface="宋体" panose="02010600030101010101" pitchFamily="2" charset="-122"/>
                <a:ea typeface="宋体" panose="02010600030101010101" pitchFamily="2" charset="-122"/>
              </a:rPr>
              <a:t>）手指弹簧</a:t>
            </a:r>
            <a:r>
              <a:rPr lang="zh-CN" altLang="en-US" sz="2000" b="1">
                <a:latin typeface="宋体" panose="02010600030101010101" pitchFamily="2" charset="-122"/>
                <a:ea typeface="宋体" panose="02010600030101010101" pitchFamily="2" charset="-122"/>
              </a:rPr>
              <a:t>回复机构</a:t>
            </a:r>
            <a:endParaRPr lang="zh-CN" altLang="en-US" sz="2000" b="1" baseline="30000">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3FFE535B-18B5-3147-E97F-B7FB64FEA236}"/>
              </a:ext>
            </a:extLst>
          </p:cNvPr>
          <p:cNvSpPr txBox="1"/>
          <p:nvPr/>
        </p:nvSpPr>
        <p:spPr>
          <a:xfrm>
            <a:off x="7545095" y="6233955"/>
            <a:ext cx="3380254" cy="400110"/>
          </a:xfrm>
          <a:prstGeom prst="rect">
            <a:avLst/>
          </a:prstGeom>
          <a:noFill/>
        </p:spPr>
        <p:txBody>
          <a:bodyPr wrap="square">
            <a:spAutoFit/>
          </a:bodyPr>
          <a:lstStyle/>
          <a:p>
            <a:pPr algn="ctr"/>
            <a:r>
              <a:rPr lang="zh-CN" altLang="en-US"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d</a:t>
            </a:r>
            <a:r>
              <a:rPr lang="zh-CN" altLang="en-US" sz="2000">
                <a:latin typeface="宋体" panose="02010600030101010101" pitchFamily="2" charset="-122"/>
                <a:ea typeface="宋体" panose="02010600030101010101" pitchFamily="2" charset="-122"/>
              </a:rPr>
              <a:t>）手指弹簧</a:t>
            </a:r>
            <a:r>
              <a:rPr lang="zh-CN" altLang="en-US" sz="2000" b="1">
                <a:latin typeface="宋体" panose="02010600030101010101" pitchFamily="2" charset="-122"/>
                <a:ea typeface="宋体" panose="02010600030101010101" pitchFamily="2" charset="-122"/>
              </a:rPr>
              <a:t>摆动机构</a:t>
            </a:r>
            <a:endParaRPr lang="zh-CN" altLang="en-US" sz="2000" b="1" baseline="30000">
              <a:latin typeface="宋体" panose="02010600030101010101" pitchFamily="2" charset="-122"/>
              <a:ea typeface="宋体" panose="02010600030101010101" pitchFamily="2" charset="-122"/>
            </a:endParaRPr>
          </a:p>
        </p:txBody>
      </p:sp>
      <p:pic>
        <p:nvPicPr>
          <p:cNvPr id="18" name="图片 17">
            <a:extLst>
              <a:ext uri="{FF2B5EF4-FFF2-40B4-BE49-F238E27FC236}">
                <a16:creationId xmlns:a16="http://schemas.microsoft.com/office/drawing/2014/main" id="{03425988-DA0A-48D5-792F-A8810AA44F6C}"/>
              </a:ext>
            </a:extLst>
          </p:cNvPr>
          <p:cNvPicPr>
            <a:picLocks noChangeAspect="1"/>
          </p:cNvPicPr>
          <p:nvPr/>
        </p:nvPicPr>
        <p:blipFill>
          <a:blip r:embed="rId6"/>
          <a:stretch>
            <a:fillRect/>
          </a:stretch>
        </p:blipFill>
        <p:spPr>
          <a:xfrm>
            <a:off x="6699756" y="5006619"/>
            <a:ext cx="4765225" cy="1086677"/>
          </a:xfrm>
          <a:prstGeom prst="rect">
            <a:avLst/>
          </a:prstGeom>
          <a:ln w="19050">
            <a:solidFill>
              <a:schemeClr val="accent1">
                <a:lumMod val="60000"/>
                <a:lumOff val="40000"/>
              </a:schemeClr>
            </a:solidFill>
          </a:ln>
        </p:spPr>
      </p:pic>
      <p:cxnSp>
        <p:nvCxnSpPr>
          <p:cNvPr id="22" name="直接箭头连接符 21">
            <a:extLst>
              <a:ext uri="{FF2B5EF4-FFF2-40B4-BE49-F238E27FC236}">
                <a16:creationId xmlns:a16="http://schemas.microsoft.com/office/drawing/2014/main" id="{7A55278D-E7D1-E53B-9EB4-26BDEC302FC2}"/>
              </a:ext>
            </a:extLst>
          </p:cNvPr>
          <p:cNvCxnSpPr>
            <a:cxnSpLocks/>
            <a:stCxn id="25" idx="3"/>
            <a:endCxn id="35" idx="1"/>
          </p:cNvCxnSpPr>
          <p:nvPr/>
        </p:nvCxnSpPr>
        <p:spPr>
          <a:xfrm flipV="1">
            <a:off x="5231904" y="1764173"/>
            <a:ext cx="1467853" cy="354180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13D2230-86A3-9510-A3D6-99D5AD3B840D}"/>
              </a:ext>
            </a:extLst>
          </p:cNvPr>
          <p:cNvCxnSpPr>
            <a:cxnSpLocks/>
            <a:stCxn id="25" idx="3"/>
            <a:endCxn id="27" idx="1"/>
          </p:cNvCxnSpPr>
          <p:nvPr/>
        </p:nvCxnSpPr>
        <p:spPr>
          <a:xfrm flipV="1">
            <a:off x="5231904" y="3817024"/>
            <a:ext cx="1467852" cy="148895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072D2B78-6A09-7BB1-9195-66A38BD50FFC}"/>
              </a:ext>
            </a:extLst>
          </p:cNvPr>
          <p:cNvCxnSpPr>
            <a:cxnSpLocks/>
            <a:stCxn id="25" idx="3"/>
            <a:endCxn id="18" idx="1"/>
          </p:cNvCxnSpPr>
          <p:nvPr/>
        </p:nvCxnSpPr>
        <p:spPr>
          <a:xfrm>
            <a:off x="5231904" y="5305982"/>
            <a:ext cx="1467852" cy="24397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文本框 39">
            <a:extLst>
              <a:ext uri="{FF2B5EF4-FFF2-40B4-BE49-F238E27FC236}">
                <a16:creationId xmlns:a16="http://schemas.microsoft.com/office/drawing/2014/main" id="{24EE2F4F-9485-7BAA-4E25-8FC47654D0E8}"/>
              </a:ext>
            </a:extLst>
          </p:cNvPr>
          <p:cNvSpPr txBox="1"/>
          <p:nvPr/>
        </p:nvSpPr>
        <p:spPr>
          <a:xfrm>
            <a:off x="360145" y="1393292"/>
            <a:ext cx="5132099" cy="2813399"/>
          </a:xfrm>
          <a:prstGeom prst="rect">
            <a:avLst/>
          </a:prstGeom>
          <a:noFill/>
          <a:ln w="19050">
            <a:solidFill>
              <a:srgbClr val="0070C0"/>
            </a:solidFill>
          </a:ln>
        </p:spPr>
        <p:txBody>
          <a:bodyPr wrap="square" rtlCol="0">
            <a:spAutoFit/>
          </a:bodyPr>
          <a:lstStyle/>
          <a:p>
            <a:endParaRPr lang="en-US" altLang="zh-CN"/>
          </a:p>
          <a:p>
            <a:pPr>
              <a:lnSpc>
                <a:spcPct val="150000"/>
              </a:lnSpc>
            </a:pPr>
            <a:r>
              <a:rPr lang="zh-CN" altLang="en-US"/>
              <a:t>（</a:t>
            </a:r>
            <a:r>
              <a:rPr lang="en-US" altLang="zh-CN"/>
              <a:t>a</a:t>
            </a:r>
            <a:r>
              <a:rPr lang="zh-CN" altLang="en-US"/>
              <a:t>）图展示了灵巧手的</a:t>
            </a:r>
            <a:r>
              <a:rPr lang="zh-CN" altLang="en-US" b="1"/>
              <a:t>整体组装结构</a:t>
            </a:r>
            <a:r>
              <a:rPr lang="zh-CN" altLang="en-US"/>
              <a:t>，包括三个指节、掌骨、驱动舵机等。</a:t>
            </a:r>
            <a:endParaRPr lang="en-US" altLang="zh-CN"/>
          </a:p>
          <a:p>
            <a:pPr>
              <a:lnSpc>
                <a:spcPct val="150000"/>
              </a:lnSpc>
            </a:pPr>
            <a:r>
              <a:rPr lang="zh-CN" altLang="en-US"/>
              <a:t>（</a:t>
            </a:r>
            <a:r>
              <a:rPr lang="en-US" altLang="zh-CN"/>
              <a:t>b</a:t>
            </a:r>
            <a:r>
              <a:rPr lang="zh-CN" altLang="en-US"/>
              <a:t>）图展示了手指内部紧固八字绳结构以及紧固的位置。</a:t>
            </a:r>
            <a:endParaRPr lang="en-US" altLang="zh-CN"/>
          </a:p>
          <a:p>
            <a:pPr>
              <a:lnSpc>
                <a:spcPct val="150000"/>
              </a:lnSpc>
            </a:pPr>
            <a:r>
              <a:rPr lang="zh-CN" altLang="en-US"/>
              <a:t>（</a:t>
            </a:r>
            <a:r>
              <a:rPr lang="en-US" altLang="zh-CN"/>
              <a:t>c</a:t>
            </a:r>
            <a:r>
              <a:rPr lang="zh-CN" altLang="en-US"/>
              <a:t>）图展示了掌骨内部的弹簧回复机构。</a:t>
            </a:r>
            <a:endParaRPr lang="en-US" altLang="zh-CN"/>
          </a:p>
          <a:p>
            <a:pPr>
              <a:lnSpc>
                <a:spcPct val="150000"/>
              </a:lnSpc>
            </a:pPr>
            <a:r>
              <a:rPr lang="zh-CN" altLang="en-US"/>
              <a:t>（</a:t>
            </a:r>
            <a:r>
              <a:rPr lang="en-US" altLang="zh-CN"/>
              <a:t>d</a:t>
            </a:r>
            <a:r>
              <a:rPr lang="zh-CN" altLang="en-US"/>
              <a:t>）图展示了手指的摆动驱动结构。</a:t>
            </a:r>
          </a:p>
        </p:txBody>
      </p:sp>
      <p:sp>
        <p:nvSpPr>
          <p:cNvPr id="41" name="文本框 40">
            <a:extLst>
              <a:ext uri="{FF2B5EF4-FFF2-40B4-BE49-F238E27FC236}">
                <a16:creationId xmlns:a16="http://schemas.microsoft.com/office/drawing/2014/main" id="{462A2C0F-A78A-9839-6D6C-16F376A5AB8F}"/>
              </a:ext>
            </a:extLst>
          </p:cNvPr>
          <p:cNvSpPr txBox="1"/>
          <p:nvPr/>
        </p:nvSpPr>
        <p:spPr>
          <a:xfrm>
            <a:off x="1703512" y="1124744"/>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手指内部结构解析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2" name="灯片编号占位符 4">
            <a:extLst>
              <a:ext uri="{FF2B5EF4-FFF2-40B4-BE49-F238E27FC236}">
                <a16:creationId xmlns:a16="http://schemas.microsoft.com/office/drawing/2014/main" id="{FC33821F-2AD2-21E0-FD90-E3D7A3D72282}"/>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9</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33</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43937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YxMmJlZDU2ZGMzN2IyZjY5N2I5YzcxNzkxZDc3MzgifQ=="/>
</p:tagLst>
</file>

<file path=ppt/tags/tag10.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目录&quot;,&quot;abstypecode&quot;:0,&quot;spid&quot;:48,&quot;nativeid&quot;:10,&quot;isexit&quot;:0,&quot;bhvcode&quot;:&quot;sppp&quot;,&quot;oindex&quot;:4,&quot;autoReverse&quot;:false,&quot;isClickTriggered&quot;:false,&quot;rangedatastart&quot;:0.25,&quot;rangedataend&quot;:1.0}"/>
  <p:tag name="ESO0004800326" val="OLDID"/>
</p:tagLst>
</file>

<file path=ppt/tags/tag11.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CONTENTS&quot;,&quot;abstypecode&quot;:0,&quot;spid&quot;:49,&quot;nativeid&quot;:10,&quot;isexit&quot;:0,&quot;bhvcode&quot;:&quot;sppp&quot;,&quot;oindex&quot;:5,&quot;autoReverse&quot;:false,&quot;isClickTriggered&quot;:false,&quot;rangedatastart&quot;:0.25,&quot;rangedataend&quot;:1.0}"/>
  <p:tag name="ESO0004900326" val="OLDID"/>
</p:tagLst>
</file>

<file path=ppt/tags/tag12.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组 14&quot;,&quot;abstypecode&quot;:0,&quot;spid&quot;:15,&quot;nativeid&quot;:10,&quot;isexit&quot;:0,&quot;bhvcode&quot;:&quot;spp&quot;,&quot;oindex&quot;:1,&quot;autoReverse&quot;:false,&quot;isClickTriggered&quot;:false,&quot;rangedatastart&quot;:0.0,&quot;rangedataend&quot;:0.5}"/>
  <p:tag name="ESO0001500328" val="OLDID"/>
</p:tagLst>
</file>

<file path=ppt/tags/tag13.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14.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15.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16.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组 14&quot;,&quot;abstypecode&quot;:0,&quot;spid&quot;:15,&quot;nativeid&quot;:10,&quot;isexit&quot;:0,&quot;bhvcode&quot;:&quot;spp&quot;,&quot;oindex&quot;:1,&quot;autoReverse&quot;:false,&quot;isClickTriggered&quot;:false,&quot;rangedatastart&quot;:0.0,&quot;rangedataend&quot;:0.5}"/>
  <p:tag name="ESO0001500328" val="OLDID"/>
</p:tagLst>
</file>

<file path=ppt/tags/tag17.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18.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19.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2.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组 14&quot;,&quot;abstypecode&quot;:0,&quot;spid&quot;:15,&quot;nativeid&quot;:10,&quot;isexit&quot;:0,&quot;bhvcode&quot;:&quot;spp&quot;,&quot;oindex&quot;:1,&quot;autoReverse&quot;:false,&quot;isClickTriggered&quot;:false,&quot;rangedatastart&quot;:0.0,&quot;rangedataend&quot;:0.5}"/>
  <p:tag name="ESO0001500324" val="OLDID"/>
</p:tagLst>
</file>

<file path=ppt/tags/tag20.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组 14&quot;,&quot;abstypecode&quot;:0,&quot;spid&quot;:15,&quot;nativeid&quot;:10,&quot;isexit&quot;:0,&quot;bhvcode&quot;:&quot;spp&quot;,&quot;oindex&quot;:1,&quot;autoReverse&quot;:false,&quot;isClickTriggered&quot;:false,&quot;rangedatastart&quot;:0.0,&quot;rangedataend&quot;:0.5}"/>
  <p:tag name="ESO0001500328" val="OLDID"/>
</p:tagLst>
</file>

<file path=ppt/tags/tag21.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22.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2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24.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组 14&quot;,&quot;abstypecode&quot;:0,&quot;spid&quot;:15,&quot;nativeid&quot;:10,&quot;isexit&quot;:0,&quot;bhvcode&quot;:&quot;spp&quot;,&quot;oindex&quot;:1,&quot;autoReverse&quot;:false,&quot;isClickTriggered&quot;:false,&quot;rangedatastart&quot;:0.0,&quot;rangedataend&quot;:0.5}"/>
  <p:tag name="ESO0001500328" val="OLDID"/>
</p:tagLst>
</file>

<file path=ppt/tags/tag25.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26.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27.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28.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组 14&quot;,&quot;abstypecode&quot;:0,&quot;spid&quot;:15,&quot;nativeid&quot;:10,&quot;isexit&quot;:0,&quot;bhvcode&quot;:&quot;spp&quot;,&quot;oindex&quot;:1,&quot;autoReverse&quot;:false,&quot;isClickTriggered&quot;:false,&quot;rangedatastart&quot;:0.0,&quot;rangedataend&quot;:0.5}"/>
  <p:tag name="ESO0001500324" val="OLDID"/>
</p:tagLst>
</file>

<file path=ppt/tags/tag29.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2&quot;,&quot;abstypecode&quot;:0,&quot;spid&quot;:3,&quot;nativeid&quot;:10,&quot;isexit&quot;:0,&quot;bhvcode&quot;:&quot;spp&quot;,&quot;oindex&quot;:4,&quot;autoReverse&quot;:false,&quot;isClickTriggered&quot;:false,&quot;rangedatastart&quot;:0.0,&quot;rangedataend&quot;:0.5}"/>
  <p:tag name="ESO0000300324" val="OLDID"/>
</p:tagLst>
</file>

<file path=ppt/tags/tag3.xml><?xml version="1.0" encoding="utf-8"?>
<p:tagLst xmlns:a="http://schemas.openxmlformats.org/drawingml/2006/main" xmlns:r="http://schemas.openxmlformats.org/officeDocument/2006/relationships" xmlns:p="http://schemas.openxmlformats.org/presentationml/2006/main">
  <p:tag name="ESO0000300324" val="OLDID"/>
  <p:tag name="ESE00004" val="{&quot;index&quot;:4,&quot;name&quot;:null,&quot;color&quot;:0,&quot;uid&quot;:4,&quot;displayname&quot;:&quot;连接符 2&quot;,&quot;abstypecode&quot;:0,&quot;spid&quot;:3,&quot;nativeid&quot;:10,&quot;isexit&quot;:0,&quot;bhvcode&quot;:&quot;spp&quot;,&quot;oindex&quot;:4,&quot;autoReverse&quot;:false,&quot;isClickTriggered&quot;:false,&quot;rangedatastart&quot;:0.5,&quot;rangedataend&quot;:1.0}"/>
</p:tagLst>
</file>

<file path=ppt/tags/tag30.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圆角矩形 3&quot;,&quot;abstypecode&quot;:0,&quot;spid&quot;:4,&quot;nativeid&quot;:10,&quot;isexit&quot;:0,&quot;bhvcode&quot;:&quot;spp&quot;,&quot;oindex&quot;:5,&quot;autoReverse&quot;:false,&quot;isClickTriggered&quot;:false,&quot;rangedatastart&quot;:0.0,&quot;rangedataend&quot;:0.5}"/>
  <p:tag name="ESO0000400324" val="OLDID"/>
</p:tagLst>
</file>

<file path=ppt/tags/tag31.xml><?xml version="1.0" encoding="utf-8"?>
<p:tagLst xmlns:a="http://schemas.openxmlformats.org/drawingml/2006/main" xmlns:r="http://schemas.openxmlformats.org/officeDocument/2006/relationships" xmlns:p="http://schemas.openxmlformats.org/presentationml/2006/main">
  <p:tag name="ESE00008" val="{&quot;index&quot;:8,&quot;name&quot;:null,&quot;color&quot;:0,&quot;uid&quot;:8,&quot;displayname&quot;:&quot;毕业论文答辩通用PPT模板&quot;,&quot;abstypecode&quot;:0,&quot;spid&quot;:5,&quot;nativeid&quot;:10,&quot;isexit&quot;:0,&quot;bhvcode&quot;:&quot;sppp&quot;,&quot;oindex&quot;:8,&quot;autoReverse&quot;:false,&quot;isClickTriggered&quot;:false,&quot;rangedatastart&quot;:0.0,&quot;rangedataend&quot;:0.75}"/>
  <p:tag name="ESO0000500324" val="OLDID"/>
</p:tagLst>
</file>

<file path=ppt/tags/tag32.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202X级硕士研究生开题答辩&quot;,&quot;abstypecode&quot;:0,&quot;spid&quot;:6,&quot;nativeid&quot;:10,&quot;isexit&quot;:0,&quot;bhvcode&quot;:&quot;spp&quot;,&quot;oindex&quot;:6,&quot;autoReverse&quot;:false,&quot;isClickTriggered&quot;:false,&quot;rangedatastart&quot;:0.0,&quot;rangedataend&quot;:0.5}"/>
  <p:tag name="ESO0000600324" val="OLDID"/>
</p:tagLst>
</file>

<file path=ppt/tags/tag33.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连接符 6&quot;,&quot;abstypecode&quot;:0,&quot;spid&quot;:7,&quot;nativeid&quot;:10,&quot;isexit&quot;:0,&quot;bhvcode&quot;:&quot;spp&quot;,&quot;oindex&quot;:7,&quot;autoReverse&quot;:false,&quot;isClickTriggered&quot;:false,&quot;rangedatastart&quot;:0.0,&quot;rangedataend&quot;:0.5}"/>
  <p:tag name="ESO0000700324" val="OLDID"/>
</p:tagLst>
</file>

<file path=ppt/tags/tag4.xml><?xml version="1.0" encoding="utf-8"?>
<p:tagLst xmlns:a="http://schemas.openxmlformats.org/drawingml/2006/main" xmlns:r="http://schemas.openxmlformats.org/officeDocument/2006/relationships" xmlns:p="http://schemas.openxmlformats.org/presentationml/2006/main">
  <p:tag name="ESO0000400324" val="OLDID"/>
  <p:tag name="ESE00005" val="{&quot;index&quot;:5,&quot;name&quot;:null,&quot;color&quot;:0,&quot;uid&quot;:5,&quot;displayname&quot;:&quot;圆角矩形 3&quot;,&quot;abstypecode&quot;:0,&quot;spid&quot;:4,&quot;nativeid&quot;:10,&quot;isexit&quot;:0,&quot;bhvcode&quot;:&quot;spp&quot;,&quot;oindex&quot;:5,&quot;autoReverse&quot;:false,&quot;isClickTriggered&quot;:false,&quot;rangedatastart&quot;:0.5,&quot;rangedataend&quot;:1.0}"/>
</p:tagLst>
</file>

<file path=ppt/tags/tag5.xml><?xml version="1.0" encoding="utf-8"?>
<p:tagLst xmlns:a="http://schemas.openxmlformats.org/drawingml/2006/main" xmlns:r="http://schemas.openxmlformats.org/officeDocument/2006/relationships" xmlns:p="http://schemas.openxmlformats.org/presentationml/2006/main">
  <p:tag name="ESO0000500324" val="OLDID"/>
  <p:tag name="ESE00008" val="{&quot;index&quot;:8,&quot;name&quot;:null,&quot;color&quot;:0,&quot;uid&quot;:8,&quot;displayname&quot;:&quot;毕业论文答辩通用PPT模板&quot;,&quot;abstypecode&quot;:0,&quot;spid&quot;:5,&quot;nativeid&quot;:10,&quot;isexit&quot;:0,&quot;bhvcode&quot;:&quot;sppp&quot;,&quot;oindex&quot;:8,&quot;autoReverse&quot;:false,&quot;isClickTriggered&quot;:false,&quot;rangedatastart&quot;:0.5,&quot;rangedataend&quot;:1.25}"/>
</p:tagLst>
</file>

<file path=ppt/tags/tag6.xml><?xml version="1.0" encoding="utf-8"?>
<p:tagLst xmlns:a="http://schemas.openxmlformats.org/drawingml/2006/main" xmlns:r="http://schemas.openxmlformats.org/officeDocument/2006/relationships" xmlns:p="http://schemas.openxmlformats.org/presentationml/2006/main">
  <p:tag name="ESO0000600324" val="OLDID"/>
  <p:tag name="ESE00006" val="{&quot;index&quot;:6,&quot;name&quot;:null,&quot;color&quot;:0,&quot;uid&quot;:6,&quot;displayname&quot;:&quot;202X级硕士研究生开题答辩&quot;,&quot;abstypecode&quot;:0,&quot;spid&quot;:6,&quot;nativeid&quot;:10,&quot;isexit&quot;:0,&quot;bhvcode&quot;:&quot;spp&quot;,&quot;oindex&quot;:6,&quot;autoReverse&quot;:false,&quot;isClickTriggered&quot;:false,&quot;rangedatastart&quot;:0.5,&quot;rangedataend&quot;:1.0}"/>
</p:tagLst>
</file>

<file path=ppt/tags/tag7.xml><?xml version="1.0" encoding="utf-8"?>
<p:tagLst xmlns:a="http://schemas.openxmlformats.org/drawingml/2006/main" xmlns:r="http://schemas.openxmlformats.org/officeDocument/2006/relationships" xmlns:p="http://schemas.openxmlformats.org/presentationml/2006/main">
  <p:tag name="ESO0000700324" val="OLDID"/>
  <p:tag name="ESE00007" val="{&quot;index&quot;:7,&quot;name&quot;:null,&quot;color&quot;:0,&quot;uid&quot;:7,&quot;displayname&quot;:&quot;连接符 6&quot;,&quot;abstypecode&quot;:0,&quot;spid&quot;:7,&quot;nativeid&quot;:10,&quot;isexit&quot;:0,&quot;bhvcode&quot;:&quot;spp&quot;,&quot;oindex&quot;:7,&quot;autoReverse&quot;:false,&quot;isClickTriggered&quot;:false,&quot;rangedatastart&quot;:0.5,&quot;rangedataend&quot;:1.0}"/>
</p:tagLst>
</file>

<file path=ppt/tags/tag8.xml><?xml version="1.0" encoding="utf-8"?>
<p:tagLst xmlns:a="http://schemas.openxmlformats.org/drawingml/2006/main" xmlns:r="http://schemas.openxmlformats.org/officeDocument/2006/relationships" xmlns:p="http://schemas.openxmlformats.org/presentationml/2006/main">
  <p:tag name="ESE00002" val="{&quot;index&quot;:2,&quot;name&quot;:null,&quot;color&quot;:0,&quot;uid&quot;:2,&quot;displayname&quot;:&quot;Oval 5&quot;,&quot;abstypecode&quot;:0,&quot;spid&quot;:46,&quot;nativeid&quot;:10,&quot;isexit&quot;:0,&quot;bhvcode&quot;:&quot;sppp&quot;,&quot;oindex&quot;:2,&quot;autoReverse&quot;:false,&quot;isClickTriggered&quot;:false,&quot;rangedatastart&quot;:0.25,&quot;rangedataend&quot;:1.0}"/>
  <p:tag name="ESO0004600326" val="OLDID"/>
</p:tagLst>
</file>

<file path=ppt/tags/tag9.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Oval 5&quot;,&quot;abstypecode&quot;:0,&quot;spid&quot;:47,&quot;nativeid&quot;:10,&quot;isexit&quot;:0,&quot;bhvcode&quot;:&quot;sppp&quot;,&quot;oindex&quot;:3,&quot;autoReverse&quot;:false,&quot;isClickTriggered&quot;:false,&quot;rangedatastart&quot;:0.25,&quot;rangedataend&quot;:1.0}"/>
  <p:tag name="ESO0004700326" val="OLDID"/>
</p:tagLst>
</file>

<file path=ppt/theme/theme1.xml><?xml version="1.0" encoding="utf-8"?>
<a:theme xmlns:a="http://schemas.openxmlformats.org/drawingml/2006/main" name="第一PPT，www.1ppt.com">
  <a:themeElements>
    <a:clrScheme name="Office">
      <a:dk1>
        <a:srgbClr val="000000"/>
      </a:dk1>
      <a:lt1>
        <a:srgbClr val="FFFFFF"/>
      </a:lt1>
      <a:dk2>
        <a:srgbClr val="E60012"/>
      </a:dk2>
      <a:lt2>
        <a:srgbClr val="E7E6E6"/>
      </a:lt2>
      <a:accent1>
        <a:srgbClr val="344778"/>
      </a:accent1>
      <a:accent2>
        <a:srgbClr val="ED7D31"/>
      </a:accent2>
      <a:accent3>
        <a:srgbClr val="A5A5A5"/>
      </a:accent3>
      <a:accent4>
        <a:srgbClr val="FFC000"/>
      </a:accent4>
      <a:accent5>
        <a:srgbClr val="C00101"/>
      </a:accent5>
      <a:accent6>
        <a:srgbClr val="FFE699"/>
      </a:accent6>
      <a:hlink>
        <a:srgbClr val="0563C1"/>
      </a:hlink>
      <a:folHlink>
        <a:srgbClr val="954F72"/>
      </a:folHlink>
    </a:clrScheme>
    <a:fontScheme name="思源宋体">
      <a:majorFont>
        <a:latin typeface="思源宋体 CN Heavy"/>
        <a:ea typeface="思源宋体 CN Heavy"/>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游ゴシック"/>
        <a:font script="Hang" typeface="맑은 고딕"/>
        <a:font script="Hans" typeface="思源黑体 CN Regular"/>
        <a:font script="Hant" typeface="新細明體"/>
        <a:font script="Arab" typeface="思源黑体 CN Regular"/>
        <a:font script="Hebr" typeface="思源黑体 CN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ＭＳ Ｐゴシック"/>
        <a:font script="Hang" typeface="맑은 고딕"/>
        <a:font script="Hans" typeface="思源黑体 CN Regular"/>
        <a:font script="Hant" typeface="新細明體"/>
        <a:font script="Arab" typeface="思源黑体 CN Regular"/>
        <a:font script="Hebr" typeface="思源黑体 CN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xseqc xmlns:xsd="http://www.w3.org/2001/XMLSchema" xmlns:xsi="http://www.w3.org/2001/XMLSchema-instance">
  <xeff index="1" displayname="选题背景与意义" abstypecode="0" spid="18" nativeid="10" isexit="0" bhvcode="spp" oindex="1">
    <color red="0" green="0" blue="0"/>
    <uid>1</uid>
    <rangedata start="0" end="0.5"/>
    <autoReverse>false</autoReverse>
    <isclicktri>false</isclicktri>
    <repeatcount>1</repeatcount>
  </xeff>
  <xeff index="2" displayname="12" abstypecode="0" spid="40" nativeid="39" isexit="0" bhvcode="sfpp" oindex="5">
    <color red="0" green="0" blue="0"/>
    <uid>2</uid>
    <rangedata start="0.25" end="0.75"/>
    <autoReverse>false</autoReverse>
    <isclicktri>false</isclicktri>
    <repeatcount>1</repeatcount>
  </xeff>
  <xeff index="3" displayname="13" abstypecode="0" spid="41" nativeid="39" isexit="0" bhvcode="sfpp" oindex="6">
    <color red="0" green="0" blue="0"/>
    <uid>3</uid>
    <rangedata start="0.25" end="0.75"/>
    <autoReverse>false</autoReverse>
    <isclicktri>false</isclicktri>
    <repeatcount>1</repeatcount>
  </xeff>
  <xeff index="4" displayname="11" abstypecode="0" spid="39" nativeid="39" isexit="0" bhvcode="sfpp" oindex="7">
    <color red="0" green="0" blue="0"/>
    <uid>4</uid>
    <rangedata start="0.25" end="0.75"/>
    <autoReverse>false</autoReverse>
    <isclicktri>false</isclicktri>
    <repeatcount>1</repeatcount>
  </xeff>
  <xeff index="5" displayname="Freeform 141" abstypecode="0" spid="42" nativeid="10" isexit="0" bhvcode="spp" oindex="8">
    <color red="0" green="0" blue="0"/>
    <uid>5</uid>
    <rangedata start="0.25" end="0.75"/>
    <autoReverse>false</autoReverse>
    <isclicktri>false</isclicktri>
    <repeatcount>1</repeatcount>
  </xeff>
  <xeff index="6" displayname="组 1" abstypecode="0" spid="2" nativeid="0" isexit="0" bhvcode="spp" oindex="2">
    <color red="0" green="0" blue="0"/>
    <uid>6</uid>
    <rangedata start="0.25" end="0.75"/>
    <autoReverse>false</autoReverse>
    <isclicktri>false</isclicktri>
    <repeatcount>1</repeatcount>
  </xeff>
  <xeff index="7" displayname="组 11" abstypecode="0" spid="12" nativeid="0" isexit="0" bhvcode="spp" oindex="3">
    <color red="0" green="0" blue="0"/>
    <uid>7</uid>
    <rangedata start="0.5" end="1"/>
    <autoReverse>false</autoReverse>
    <isclicktri>false</isclicktri>
    <repeatcount>1</repeatcount>
  </xeff>
  <xeff index="8" displayname="组 28" abstypecode="0" spid="29" nativeid="0" isexit="0" bhvcode="spp" oindex="4">
    <color red="0" green="0" blue="0"/>
    <uid>8</uid>
    <rangedata start="0.75" end="1.25"/>
    <autoReverse>false</autoReverse>
    <isclicktri>false</isclicktri>
    <repeatcount>1</repeatcount>
  </xeff>
  <sldid>-1</sldid>
</xseqc>
</file>

<file path=customXml/item10.xml><?xml version="1.0" encoding="utf-8"?>
<xseqc xmlns:xsd="http://www.w3.org/2001/XMLSchema" xmlns:xsi="http://www.w3.org/2001/XMLSchema-instance">
  <xeff index="1" displayname="请添加小标题" abstypecode="0" spid="4" nativeid="10" isexit="0" bhvcode="spp" oindex="1">
    <color red="0" green="0" blue="0"/>
    <uid>1</uid>
    <rangedata start="1" end="1.5"/>
    <autoReverse>false</autoReverse>
    <isclicktri>false</isclicktri>
    <repeatcount>1</repeatcount>
  </xeff>
  <xeff index="2" displayname="单击此处输入你的正文,文字是您思想的提炼,为了最终演示发布的良好效果,请尽量言简意赅的阐述观点；以便观者可以准确理解您所传达的信息。" abstypecode="0" spid="3" nativeid="10" isexit="0" bhvcode="spp" oindex="2">
    <color red="0" green="0" blue="0"/>
    <uid>2</uid>
    <rangedata start="1.5" end="2"/>
    <autoReverse>false</autoReverse>
    <isclicktri>false</isclicktri>
    <repeatcount>1</repeatcount>
  </xeff>
  <xeff index="3" displayname="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 abstypecode="0" spid="2" nativeid="10" isexit="0" bhvcode="spp" oindex="3">
    <color red="0" green="0" blue="0"/>
    <uid>3</uid>
    <rangedata start="1.25" end="1.75"/>
    <autoReverse>false</autoReverse>
    <isclicktri>false</isclicktri>
    <repeatcount>1</repeatcount>
  </xeff>
  <xeff index="4" displayname="选题背景与意义" abstypecode="0" spid="18" nativeid="10" isexit="0" bhvcode="spp" oindex="4">
    <color red="0" green="0" blue="0"/>
    <uid>4</uid>
    <rangedata start="0" end="0.5"/>
    <autoReverse>false</autoReverse>
    <isclicktri>false</isclicktri>
    <repeatcount>1</repeatcount>
  </xeff>
  <xeff index="5" displayname="圆角矩形 17" abstypecode="0" spid="6" nativeid="0" isexit="0" bhvcode="spp" oindex="5">
    <color red="0" green="0" blue="0"/>
    <uid>5</uid>
    <rangedata start="0.75" end="1.25"/>
    <autoReverse>false</autoReverse>
    <isclicktri>false</isclicktri>
    <repeatcount>1</repeatcount>
  </xeff>
  <xeff index="6" displayname="图 6" abstypecode="0" spid="7" nativeid="10" isexit="0" bhvcode="spp" oindex="6">
    <color red="0" green="0" blue="0"/>
    <uid>6</uid>
    <rangedata start="0.5" end="1"/>
    <autoReverse>false</autoReverse>
    <isclicktri>false</isclicktri>
    <repeatcount>1</repeatcount>
  </xeff>
  <sldid>-1</sldid>
</xseqc>
</file>

<file path=customXml/item11.xml><?xml version="1.0" encoding="utf-8"?>
<xseqc xmlns:xsd="http://www.w3.org/2001/XMLSchema" xmlns:xsi="http://www.w3.org/2001/XMLSchema-instance">
  <xeff index="1" displayname="组 14" abstypecode="0" spid="15" nativeid="10" isexit="0" bhvcode="spp" oindex="1">
    <color red="0" green="0" blue="0"/>
    <uid>1</uid>
    <rangedata start="0" end="0.5"/>
    <autoReverse>false</autoReverse>
    <isclicktri>false</isclicktri>
    <repeatcount>1</repeatcount>
  </xeff>
  <xeff index="2" displayname="独爱礼坊7" abstypecode="0" spid="8" nativeid="10" isexit="0" bhvcode="sppp" oindex="2">
    <color red="0" green="0" blue="0"/>
    <uid>2</uid>
    <rangedata start="0.5" end="1"/>
    <autoReverse>false</autoReverse>
    <isclicktri>false</isclicktri>
    <repeatcount>1</repeatcount>
  </xeff>
  <xeff index="3" displayname="选题背景与意义" abstypecode="0" spid="11" nativeid="10" isexit="0" bhvcode="sppp" oindex="3">
    <color red="0" green="0" blue="0"/>
    <uid>3</uid>
    <rangedata start="0.25" end="1"/>
    <autoReverse>false</autoReverse>
    <isclicktri>false</isclicktri>
    <repeatcount>1</repeatcount>
  </xeff>
  <xeff index="4" displayname="连接符 17" abstypecode="0" spid="18" nativeid="0" isexit="0" bhvcode="spp" oindex="4">
    <color red="0" green="0" blue="0"/>
    <uid>4</uid>
    <rangedata start="0.75" end="1.25"/>
    <autoReverse>false</autoReverse>
    <isclicktri>false</isclicktri>
    <repeatcount>1</repeatcount>
  </xeff>
  <xeff index="5" displayname="单击此处输入你的正文,文字是您思想的提炼,为了最终演示发布的良好效果,请尽量言简意赅的阐述观点；单击此处输入你的正文；" abstypecode="0" spid="16" nativeid="0" isexit="0" bhvcode="spp" oindex="5">
    <color red="0" green="0" blue="0"/>
    <uid>5</uid>
    <rangedata start="1" end="1.5"/>
    <autoReverse>false</autoReverse>
    <isclicktri>false</isclicktri>
    <repeatcount>1</repeatcount>
  </xeff>
  <xeff index="6" displayname="第一部分" abstypecode="0" spid="12" nativeid="10" isexit="0" bhvcode="sppp" oindex="6">
    <color red="0" green="0" blue="0"/>
    <uid>6</uid>
    <rangedata start="0.5" end="1"/>
    <autoReverse>false</autoReverse>
    <isclicktri>false</isclicktri>
    <repeatcount>1</repeatcount>
  </xeff>
  <sldid>-1</sldid>
</xseqc>
</file>

<file path=customXml/item12.xml><?xml version="1.0" encoding="utf-8"?>
<xseqc xmlns:xsd="http://www.w3.org/2001/XMLSchema" xmlns:xsi="http://www.w3.org/2001/XMLSchema-instance">
  <xeff index="1" displayname="选题背景与意义" abstypecode="0" spid="18" nativeid="10" isexit="0" bhvcode="spp" oindex="1">
    <color red="0" green="0" blue="0"/>
    <uid>1</uid>
    <rangedata start="0" end="0.5"/>
    <autoReverse>false</autoReverse>
    <isclicktri>false</isclicktri>
    <repeatcount>1</repeatcount>
  </xeff>
  <xeff index="2" displayname="组 28" abstypecode="0" spid="29" nativeid="10" isexit="0" bhvcode="spp" oindex="2">
    <color red="0" green="0" blue="0"/>
    <uid>2</uid>
    <rangedata start="0.5" end="1"/>
    <autoReverse>false</autoReverse>
    <isclicktri>false</isclicktri>
    <repeatcount>1</repeatcount>
  </xeff>
  <xeff index="3" displayname="图 29" abstypecode="0" spid="30" nativeid="10" isexit="0" bhvcode="spp" oindex="3">
    <color red="0" green="0" blue="0"/>
    <uid>3</uid>
    <rangedata start="0.5" end="1"/>
    <autoReverse>false</autoReverse>
    <isclicktri>false</isclicktri>
    <repeatcount>1</repeatcount>
  </xeff>
  <xeff index="4" displayname="图 30" abstypecode="0" spid="31" nativeid="10" isexit="0" bhvcode="spp" oindex="4">
    <color red="0" green="0" blue="0"/>
    <uid>4</uid>
    <rangedata start="0.75" end="1.25"/>
    <autoReverse>false</autoReverse>
    <isclicktri>false</isclicktri>
    <repeatcount>1</repeatcount>
  </xeff>
  <xeff index="5" displayname="图 31" abstypecode="0" spid="32" nativeid="10" isexit="0" bhvcode="spp" oindex="5">
    <color red="0" green="0" blue="0"/>
    <uid>5</uid>
    <rangedata start="1" end="1.5"/>
    <autoReverse>false</autoReverse>
    <isclicktri>false</isclicktri>
    <repeatcount>1</repeatcount>
  </xeff>
  <xeff index="6" displayname="组 40" abstypecode="0" spid="41" nativeid="10" isexit="0" bhvcode="spp" oindex="6">
    <color red="0" green="0" blue="0"/>
    <uid>6</uid>
    <rangedata start="0.75" end="1.25"/>
    <autoReverse>false</autoReverse>
    <isclicktri>false</isclicktri>
    <repeatcount>1</repeatcount>
  </xeff>
  <xeff index="7" displayname="组 43" abstypecode="0" spid="44" nativeid="10" isexit="0" bhvcode="spp" oindex="7">
    <color red="0" green="0" blue="0"/>
    <uid>7</uid>
    <rangedata start="1" end="1.5"/>
    <autoReverse>false</autoReverse>
    <isclicktri>false</isclicktri>
    <repeatcount>1</repeatcount>
  </xeff>
  <sldid>-1</sldid>
</xseqc>
</file>

<file path=customXml/item13.xml><?xml version="1.0" encoding="utf-8"?>
<xseqc xmlns:xsd="http://www.w3.org/2001/XMLSchema" xmlns:xsi="http://www.w3.org/2001/XMLSchema-instance">
  <xeff index="1" displayname="选题背景与意义" abstypecode="0" spid="18" nativeid="10" isexit="0" bhvcode="spp" oindex="1">
    <color red="0" green="0" blue="0"/>
    <uid>1</uid>
    <rangedata start="0" end="0.5"/>
    <autoReverse>false</autoReverse>
    <isclicktri>false</isclicktri>
    <repeatcount>1</repeatcount>
  </xeff>
  <xeff index="2" displayname="图 37" abstypecode="0" spid="38" nativeid="10" isexit="0" bhvcode="sppp" oindex="2">
    <color red="0" green="0" blue="0"/>
    <uid>2</uid>
    <rangedata start="0.5" end="1"/>
    <autoReverse>false</autoReverse>
    <isclicktri>false</isclicktri>
    <repeatcount>1</repeatcount>
  </xeff>
  <xeff index="3" displayname="圆角矩形 4" abstypecode="0" spid="33" nativeid="0" isexit="0" bhvcode="spp" oindex="3">
    <color red="0" green="0" blue="0"/>
    <uid>3</uid>
    <rangedata start="0.5" end="1"/>
    <autoReverse>false</autoReverse>
    <isclicktri>false</isclicktri>
    <repeatcount>1</repeatcount>
  </xeff>
  <xeff index="4" displayname="单击此处输入你的正文,文字是您思想的提炼,为了最终演示发布的良好效果,请尽量言简意赅的阐述观点；根据需要可酌情增减文字,以便观者可以准确理解您所传达的信息。" abstypecode="0" spid="34" nativeid="0" isexit="0" bhvcode="spp" oindex="4">
    <color red="0" green="0" blue="0"/>
    <uid>4</uid>
    <rangedata start="0.5" end="1"/>
    <autoReverse>false</autoReverse>
    <isclicktri>false</isclicktri>
    <repeatcount>1</repeatcount>
  </xeff>
  <xeff index="5" displayname="请添加标题" abstypecode="0" spid="35" nativeid="0" isexit="0" bhvcode="spp" oindex="5">
    <color red="0" green="0" blue="0"/>
    <uid>5</uid>
    <rangedata start="0.5" end="1"/>
    <autoReverse>false</autoReverse>
    <isclicktri>false</isclicktri>
    <repeatcount>1</repeatcount>
  </xeff>
  <xeff index="6" displayname="20XX" abstypecode="0" spid="36" nativeid="0" isexit="0" bhvcode="spp" oindex="6">
    <color red="0" green="0" blue="0"/>
    <uid>6</uid>
    <rangedata start="0.5" end="1"/>
    <autoReverse>false</autoReverse>
    <isclicktri>false</isclicktri>
    <repeatcount>1</repeatcount>
  </xeff>
  <xeff index="7" displayname="连接符 36" abstypecode="0" spid="37" nativeid="0" isexit="0" bhvcode="spp" oindex="7">
    <color red="0" green="0" blue="0"/>
    <uid>7</uid>
    <rangedata start="0.5" end="1"/>
    <autoReverse>false</autoReverse>
    <isclicktri>false</isclicktri>
    <repeatcount>1</repeatcount>
  </xeff>
  <xeff index="8" displayname="椭圆 6" abstypecode="0" spid="3" nativeid="10" isexit="0" bhvcode="spp" oindex="8">
    <color red="0" green="0" blue="0"/>
    <uid>8</uid>
    <rangedata start="0.75" end="1.25"/>
    <autoReverse>false</autoReverse>
    <isclicktri>false</isclicktri>
    <repeatcount>1</repeatcount>
  </xeff>
  <xeff index="9" displayname="椭圆 5" abstypecode="0" spid="5" nativeid="10" isexit="0" bhvcode="spp" oindex="9">
    <color red="0" green="0" blue="0"/>
    <uid>9</uid>
    <rangedata start="0.75" end="1.25"/>
    <autoReverse>false</autoReverse>
    <isclicktri>false</isclicktri>
    <repeatcount>1</repeatcount>
  </xeff>
  <xeff index="10" displayname="椭圆 4" abstypecode="0" spid="7" nativeid="10" isexit="0" bhvcode="spp" oindex="10">
    <color red="0" green="0" blue="0"/>
    <uid>10</uid>
    <rangedata start="0.75" end="1.25"/>
    <autoReverse>false</autoReverse>
    <isclicktri>false</isclicktri>
    <repeatcount>1</repeatcount>
  </xeff>
  <xeff index="11" displayname="椭圆 3" abstypecode="0" spid="9" nativeid="10" isexit="0" bhvcode="spp" oindex="11">
    <color red="0" green="0" blue="0"/>
    <uid>11</uid>
    <rangedata start="0.75" end="1.25"/>
    <autoReverse>false</autoReverse>
    <isclicktri>false</isclicktri>
    <repeatcount>1</repeatcount>
  </xeff>
  <xeff index="12" displayname="椭圆 2" abstypecode="0" spid="11" nativeid="10" isexit="0" bhvcode="spp" oindex="12">
    <color red="0" green="0" blue="0"/>
    <uid>12</uid>
    <rangedata start="0.75" end="1.25"/>
    <autoReverse>false</autoReverse>
    <isclicktri>false</isclicktri>
    <repeatcount>1</repeatcount>
  </xeff>
  <xeff index="13" displayname="图形" abstypecode="0" spid="12" nativeid="10" isexit="0" bhvcode="spp" oindex="13">
    <color red="0" green="0" blue="0"/>
    <uid>13</uid>
    <rangedata start="0.75" end="1.25"/>
    <autoReverse>false</autoReverse>
    <isclicktri>false</isclicktri>
    <repeatcount>1</repeatcount>
  </xeff>
  <xeff index="14" displayname="椭圆 1" abstypecode="0" spid="13" nativeid="10" isexit="0" bhvcode="spp" oindex="14">
    <color red="0" green="0" blue="0"/>
    <uid>14</uid>
    <rangedata start="0.75" end="1.25"/>
    <autoReverse>false</autoReverse>
    <isclicktri>false</isclicktri>
    <repeatcount>1</repeatcount>
  </xeff>
  <xeff index="15" displayname="直接箭头连接符 5" abstypecode="0" spid="15" nativeid="10" isexit="0" bhvcode="spp" oindex="15">
    <color red="0" green="0" blue="0"/>
    <uid>15</uid>
    <rangedata start="0.75" end="1.25"/>
    <autoReverse>false</autoReverse>
    <isclicktri>false</isclicktri>
    <repeatcount>1</repeatcount>
  </xeff>
  <xeff index="16" displayname="直接箭头连接符 4" abstypecode="0" spid="16" nativeid="10" isexit="0" bhvcode="spp" oindex="16">
    <color red="0" green="0" blue="0"/>
    <uid>16</uid>
    <rangedata start="0.75" end="1.25"/>
    <autoReverse>false</autoReverse>
    <isclicktri>false</isclicktri>
    <repeatcount>1</repeatcount>
  </xeff>
  <xeff index="17" displayname="直接箭头连接符 3" abstypecode="0" spid="17" nativeid="10" isexit="0" bhvcode="spp" oindex="17">
    <color red="0" green="0" blue="0"/>
    <uid>17</uid>
    <rangedata start="0.75" end="1.25"/>
    <autoReverse>false</autoReverse>
    <isclicktri>false</isclicktri>
    <repeatcount>1</repeatcount>
  </xeff>
  <xeff index="18" displayname="直接箭头连接符 2" abstypecode="0" spid="23" nativeid="10" isexit="0" bhvcode="spp" oindex="18">
    <color red="0" green="0" blue="0"/>
    <uid>18</uid>
    <rangedata start="0.75" end="1.25"/>
    <autoReverse>false</autoReverse>
    <isclicktri>false</isclicktri>
    <repeatcount>1</repeatcount>
  </xeff>
  <xeff index="19" displayname="直接箭头连接符 1" abstypecode="0" spid="26" nativeid="10" isexit="0" bhvcode="spp" oindex="19">
    <color red="0" green="0" blue="0"/>
    <uid>19</uid>
    <rangedata start="0.75" end="1.25"/>
    <autoReverse>false</autoReverse>
    <isclicktri>false</isclicktri>
    <repeatcount>1</repeatcount>
  </xeff>
  <xeff index="20" displayname="关键词" abstypecode="0" spid="27" nativeid="10" isexit="0" bhvcode="spp" oindex="20">
    <color red="0" green="0" blue="0"/>
    <uid>20</uid>
    <rangedata start="0.75" end="1.25"/>
    <autoReverse>false</autoReverse>
    <isclicktri>false</isclicktri>
    <repeatcount>1</repeatcount>
  </xeff>
  <xeff index="21" displayname="关键词" abstypecode="0" spid="28" nativeid="10" isexit="0" bhvcode="spp" oindex="21">
    <color red="0" green="0" blue="0"/>
    <uid>21</uid>
    <rangedata start="0.75" end="1.25"/>
    <autoReverse>false</autoReverse>
    <isclicktri>false</isclicktri>
    <repeatcount>1</repeatcount>
  </xeff>
  <xeff index="22" displayname="关键词" abstypecode="0" spid="29" nativeid="10" isexit="0" bhvcode="spp" oindex="22">
    <color red="0" green="0" blue="0"/>
    <uid>22</uid>
    <rangedata start="0.75" end="1.25"/>
    <autoReverse>false</autoReverse>
    <isclicktri>false</isclicktri>
    <repeatcount>1</repeatcount>
  </xeff>
  <xeff index="23" displayname="关键词" abstypecode="0" spid="30" nativeid="10" isexit="0" bhvcode="spp" oindex="23">
    <color red="0" green="0" blue="0"/>
    <uid>23</uid>
    <rangedata start="0.75" end="1.25"/>
    <autoReverse>false</autoReverse>
    <isclicktri>false</isclicktri>
    <repeatcount>1</repeatcount>
  </xeff>
  <xeff index="24" displayname="关键词" abstypecode="0" spid="31" nativeid="10" isexit="0" bhvcode="spp" oindex="24">
    <color red="0" green="0" blue="0"/>
    <uid>24</uid>
    <rangedata start="0.75" end="1.25"/>
    <autoReverse>false</autoReverse>
    <isclicktri>false</isclicktri>
    <repeatcount>1</repeatcount>
  </xeff>
  <xeff index="25" displayname="关键词" abstypecode="0" spid="32" nativeid="10" isexit="0" bhvcode="spp" oindex="25">
    <color red="0" green="0" blue="0"/>
    <uid>25</uid>
    <rangedata start="0.75" end="1.25"/>
    <autoReverse>false</autoReverse>
    <isclicktri>false</isclicktri>
    <repeatcount>1</repeatcount>
  </xeff>
  <xeff index="26" displayname="Designer简10" abstypecode="0" spid="39" nativeid="10" isexit="0" bhvcode="spp" oindex="26">
    <color red="0" green="0" blue="0"/>
    <uid>26</uid>
    <rangedata start="0.75" end="1.25"/>
    <autoReverse>false</autoReverse>
    <isclicktri>false</isclicktri>
    <repeatcount>1</repeatcount>
  </xeff>
  <xeff index="27" displayname="Oval 10" abstypecode="0" spid="40" nativeid="10" isexit="0" bhvcode="spp" oindex="27">
    <color red="0" green="0" blue="0"/>
    <uid>27</uid>
    <rangedata start="0.75" end="1.25"/>
    <autoReverse>false</autoReverse>
    <isclicktri>false</isclicktri>
    <repeatcount>1</repeatcount>
  </xeff>
  <xeff index="28" displayname="图形 44" abstypecode="0" spid="41" nativeid="10" isexit="0" bhvcode="spp" oindex="28">
    <color red="0" green="0" blue="0"/>
    <uid>28</uid>
    <rangedata start="0.75" end="1.25"/>
    <autoReverse>false</autoReverse>
    <isclicktri>false</isclicktri>
    <repeatcount>1</repeatcount>
  </xeff>
  <xeff index="29" displayname="iṩľiḋé" abstypecode="0" spid="42" nativeid="10" isexit="0" bhvcode="spp" oindex="29">
    <color red="0" green="0" blue="0"/>
    <uid>29</uid>
    <rangedata start="0.75" end="1.25"/>
    <autoReverse>false</autoReverse>
    <isclicktri>false</isclicktri>
    <repeatcount>1</repeatcount>
  </xeff>
  <xeff index="30" displayname="图形 2986" abstypecode="0" spid="43" nativeid="10" isexit="0" bhvcode="spp" oindex="30">
    <color red="0" green="0" blue="0"/>
    <uid>30</uid>
    <rangedata start="0.75" end="1.25"/>
    <autoReverse>false</autoReverse>
    <isclicktri>false</isclicktri>
    <repeatcount>1</repeatcount>
  </xeff>
  <sldid>-1</sldid>
</xseqc>
</file>

<file path=customXml/item14.xml><?xml version="1.0" encoding="utf-8"?>
<xseqc xmlns:xsd="http://www.w3.org/2001/XMLSchema" xmlns:xsi="http://www.w3.org/2001/XMLSchema-instance">
  <xeff index="1" displayname="组 14" abstypecode="0" spid="15" nativeid="10" isexit="0" bhvcode="spp" oindex="1">
    <color red="0" green="0" blue="0"/>
    <uid>1</uid>
    <rangedata start="0" end="0.5"/>
    <autoReverse>false</autoReverse>
    <isclicktri>false</isclicktri>
    <repeatcount>1</repeatcount>
  </xeff>
  <xeff index="2" displayname="独爱礼坊7" abstypecode="0" spid="8" nativeid="10" isexit="0" bhvcode="sppp" oindex="2">
    <color red="0" green="0" blue="0"/>
    <uid>2</uid>
    <rangedata start="0.5" end="1"/>
    <autoReverse>false</autoReverse>
    <isclicktri>false</isclicktri>
    <repeatcount>1</repeatcount>
  </xeff>
  <xeff index="3" displayname="选题背景与意义" abstypecode="0" spid="11" nativeid="10" isexit="0" bhvcode="sppp" oindex="3">
    <color red="0" green="0" blue="0"/>
    <uid>3</uid>
    <rangedata start="0.25" end="1"/>
    <autoReverse>false</autoReverse>
    <isclicktri>false</isclicktri>
    <repeatcount>1</repeatcount>
  </xeff>
  <xeff index="4" displayname="连接符 17" abstypecode="0" spid="18" nativeid="0" isexit="0" bhvcode="spp" oindex="4">
    <color red="0" green="0" blue="0"/>
    <uid>4</uid>
    <rangedata start="0.75" end="1.25"/>
    <autoReverse>false</autoReverse>
    <isclicktri>false</isclicktri>
    <repeatcount>1</repeatcount>
  </xeff>
  <xeff index="5" displayname="单击此处输入你的正文,文字是您思想的提炼,为了最终演示发布的良好效果,请尽量言简意赅的阐述观点；单击此处输入你的正文；" abstypecode="0" spid="16" nativeid="0" isexit="0" bhvcode="spp" oindex="5">
    <color red="0" green="0" blue="0"/>
    <uid>5</uid>
    <rangedata start="1" end="1.5"/>
    <autoReverse>false</autoReverse>
    <isclicktri>false</isclicktri>
    <repeatcount>1</repeatcount>
  </xeff>
  <xeff index="6" displayname="第一部分" abstypecode="0" spid="12" nativeid="10" isexit="0" bhvcode="sppp" oindex="6">
    <color red="0" green="0" blue="0"/>
    <uid>6</uid>
    <rangedata start="0.5" end="1"/>
    <autoReverse>false</autoReverse>
    <isclicktri>false</isclicktri>
    <repeatcount>1</repeatcount>
  </xeff>
  <sldid>-1</sldid>
</xseqc>
</file>

<file path=customXml/item15.xml><?xml version="1.0" encoding="utf-8"?>
<xseqc xmlns:xsd="http://www.w3.org/2001/XMLSchema" xmlns:xsi="http://www.w3.org/2001/XMLSchema-instance">
  <xeff index="1" displayname="组 14" abstypecode="0" spid="15" nativeid="10" isexit="0" bhvcode="spp" oindex="1">
    <color red="0" green="0" blue="0"/>
    <uid>1</uid>
    <rangedata start="0" end="0.5"/>
    <autoReverse>false</autoReverse>
    <isclicktri>false</isclicktri>
    <repeatcount>1</repeatcount>
  </xeff>
  <xeff index="2" displayname="组 36" abstypecode="0" spid="37" nativeid="10" isexit="0" bhvcode="sppp" oindex="2">
    <color red="0" green="0" blue="0"/>
    <uid>2</uid>
    <rangedata start="0.25" end="0.75"/>
    <autoReverse>false</autoReverse>
    <isclicktri>false</isclicktri>
    <repeatcount>1</repeatcount>
  </xeff>
  <xeff index="3" displayname="Your logo" abstypecode="0" spid="110" nativeid="10" isexit="0" bhvcode="sppp" oindex="3">
    <color red="0" green="0" blue="0"/>
    <uid>3</uid>
    <rangedata start="0.25" end="0.75"/>
    <autoReverse>false</autoReverse>
    <isclicktri>false</isclicktri>
    <repeatcount>1</repeatcount>
  </xeff>
  <xeff index="4" displayname="连接符 2" abstypecode="0" spid="3" nativeid="10" isexit="0" bhvcode="spp" oindex="4">
    <color red="0" green="0" blue="0"/>
    <uid>4</uid>
    <rangedata start="0.5" end="1"/>
    <autoReverse>false</autoReverse>
    <isclicktri>false</isclicktri>
    <repeatcount>1</repeatcount>
  </xeff>
  <xeff index="5" displayname="圆角矩形 3" abstypecode="0" spid="4" nativeid="10" isexit="0" bhvcode="spp" oindex="5">
    <color red="0" green="0" blue="0"/>
    <uid>5</uid>
    <rangedata start="0.5" end="1"/>
    <autoReverse>false</autoReverse>
    <isclicktri>false</isclicktri>
    <repeatcount>1</repeatcount>
  </xeff>
  <xeff index="6" displayname="202X级硕士研究生开题答辩" abstypecode="0" spid="6" nativeid="10" isexit="0" bhvcode="spp" oindex="6">
    <color red="0" green="0" blue="0"/>
    <uid>6</uid>
    <rangedata start="0.5" end="1"/>
    <autoReverse>false</autoReverse>
    <isclicktri>false</isclicktri>
    <repeatcount>1</repeatcount>
  </xeff>
  <xeff index="7" displayname="连接符 6" abstypecode="0" spid="7" nativeid="10" isexit="0" bhvcode="spp" oindex="7">
    <color red="0" green="0" blue="0"/>
    <uid>7</uid>
    <rangedata start="0.5" end="1"/>
    <autoReverse>false</autoReverse>
    <isclicktri>false</isclicktri>
    <repeatcount>1</repeatcount>
  </xeff>
  <xeff index="8" displayname="毕业论文答辩通用PPT模板" abstypecode="0" spid="5" nativeid="10" isexit="0" bhvcode="sppp" oindex="8">
    <color red="0" green="0" blue="0"/>
    <uid>8</uid>
    <rangedata start="0.5" end="1.25"/>
    <autoReverse>false</autoReverse>
    <isclicktri>false</isclicktri>
    <repeatcount>1</repeatcount>
  </xeff>
  <xeff index="9" displayname="Academic Style Template for Graduation Defense" abstypecode="0" spid="8" nativeid="10" isexit="0" bhvcode="spp" oindex="9">
    <color red="0" green="0" blue="0"/>
    <uid>9</uid>
    <rangedata start="0.5" end="1"/>
    <autoReverse>false</autoReverse>
    <isclicktri>false</isclicktri>
    <repeatcount>1</repeatcount>
  </xeff>
  <xeff index="10" displayname="单击此处输入你的论文题目,文字是您思想的提炼,为了最终演示发布的良好效果,请尽量言简意赅的阐述观点" abstypecode="0" spid="9" nativeid="10" isexit="0" bhvcode="spp" oindex="10">
    <color red="0" green="0" blue="0"/>
    <uid>10</uid>
    <rangedata start="0.5" end="1"/>
    <autoReverse>false</autoReverse>
    <isclicktri>false</isclicktri>
    <repeatcount>1</repeatcount>
  </xeff>
  <xeff index="11" displayname="组 1" abstypecode="0" spid="2" nativeid="10" isexit="0" bhvcode="spp" oindex="11">
    <color red="0" green="0" blue="0"/>
    <uid>11</uid>
    <rangedata start="0.75" end="1.25"/>
    <autoReverse>false</autoReverse>
    <isclicktri>false</isclicktri>
    <repeatcount>1</repeatcount>
  </xeff>
  <xeff index="12" displayname="组 15" abstypecode="0" spid="16" nativeid="10" isexit="0" bhvcode="spp" oindex="12">
    <color red="0" green="0" blue="0"/>
    <uid>12</uid>
    <rangedata start="0.75" end="1.25"/>
    <autoReverse>false</autoReverse>
    <isclicktri>false</isclicktri>
    <repeatcount>1</repeatcount>
  </xeff>
  <xeff index="13" displayname="组 19" abstypecode="0" spid="20" nativeid="10" isexit="0" bhvcode="spp" oindex="13">
    <color red="0" green="0" blue="0"/>
    <uid>13</uid>
    <rangedata start="0.75" end="1.25"/>
    <autoReverse>false</autoReverse>
    <isclicktri>false</isclicktri>
    <repeatcount>1</repeatcount>
  </xeff>
  <sldid>-1</sldid>
</xseqc>
</file>

<file path=customXml/item16.xml><?xml version="1.0" encoding="utf-8"?>
<xseqc xmlns:xsd="http://www.w3.org/2001/XMLSchema" xmlns:xsi="http://www.w3.org/2001/XMLSchema-instance">
  <xeff index="1" displayname="燕尾形 2" abstypecode="0" spid="31" nativeid="10" isexit="0" bhvcode="spp" oindex="1">
    <color red="0" green="0" blue="0"/>
    <uid>1</uid>
    <rangedata start="0.5" end="1"/>
    <autoReverse>false</autoReverse>
    <isclicktri>false</isclicktri>
    <repeatcount>1</repeatcount>
  </xeff>
  <xeff index="2" displayname="请添加小标题" abstypecode="0" spid="32" nativeid="10" isexit="0" bhvcode="spp" oindex="2">
    <color red="0" green="0" blue="0"/>
    <uid>2</uid>
    <rangedata start="0.5" end="1"/>
    <autoReverse>false</autoReverse>
    <isclicktri>false</isclicktri>
    <repeatcount>1</repeatcount>
  </xeff>
  <xeff index="3" displayname="燕尾形 9" abstypecode="0" spid="33" nativeid="10" isexit="0" bhvcode="spp" oindex="3">
    <color red="0" green="0" blue="0"/>
    <uid>3</uid>
    <rangedata start="0.75" end="1.25"/>
    <autoReverse>false</autoReverse>
    <isclicktri>false</isclicktri>
    <repeatcount>1</repeatcount>
  </xeff>
  <xeff index="4" displayname="请添加小标题" abstypecode="0" spid="34" nativeid="10" isexit="0" bhvcode="spp" oindex="4">
    <color red="0" green="0" blue="0"/>
    <uid>4</uid>
    <rangedata start="0.75" end="1.25"/>
    <autoReverse>false</autoReverse>
    <isclicktri>false</isclicktri>
    <repeatcount>1</repeatcount>
  </xeff>
  <xeff index="5" displayname="燕尾形 12" abstypecode="0" spid="35" nativeid="10" isexit="0" bhvcode="spp" oindex="5">
    <color red="0" green="0" blue="0"/>
    <uid>5</uid>
    <rangedata start="1" end="1.5"/>
    <autoReverse>false</autoReverse>
    <isclicktri>false</isclicktri>
    <repeatcount>1</repeatcount>
  </xeff>
  <xeff index="6" displayname="请添加小标题" abstypecode="0" spid="36" nativeid="10" isexit="0" bhvcode="spp" oindex="6">
    <color red="0" green="0" blue="0"/>
    <uid>6</uid>
    <rangedata start="1" end="1.5"/>
    <autoReverse>false</autoReverse>
    <isclicktri>false</isclicktri>
    <repeatcount>1</repeatcount>
  </xeff>
  <xeff index="7" displayname="燕尾形 15" abstypecode="0" spid="37" nativeid="10" isexit="0" bhvcode="spp" oindex="7">
    <color red="0" green="0" blue="0"/>
    <uid>7</uid>
    <rangedata start="1.25" end="1.75"/>
    <autoReverse>false</autoReverse>
    <isclicktri>false</isclicktri>
    <repeatcount>1</repeatcount>
  </xeff>
  <xeff index="8" displayname="请添加小标题" abstypecode="0" spid="38" nativeid="10" isexit="0" bhvcode="spp" oindex="8">
    <color red="0" green="0" blue="0"/>
    <uid>8</uid>
    <rangedata start="1.25" end="1.75"/>
    <autoReverse>false</autoReverse>
    <isclicktri>false</isclicktri>
    <repeatcount>1</repeatcount>
  </xeff>
  <xeff index="9" displayname="矩形 38" abstypecode="0" spid="39" nativeid="10" isexit="0" bhvcode="spp" oindex="9">
    <color red="0" green="0" blue="0"/>
    <uid>9</uid>
    <rangedata start="0.5" end="1"/>
    <autoReverse>false</autoReverse>
    <isclicktri>false</isclicktri>
    <repeatcount>1</repeatcount>
  </xeff>
  <xeff index="10" displayname="单击此处输入你的正文,文字是您思想的提炼,为了最终演示发布的良好效果,请尽量言简意赅的阐述观点；" abstypecode="0" spid="40" nativeid="10" isexit="0" bhvcode="spp" oindex="10">
    <color red="0" green="0" blue="0"/>
    <uid>10</uid>
    <rangedata start="0.5" end="1"/>
    <autoReverse>false</autoReverse>
    <isclicktri>false</isclicktri>
    <repeatcount>1</repeatcount>
  </xeff>
  <xeff index="11" displayname="请添加小标题" abstypecode="0" spid="41" nativeid="10" isexit="0" bhvcode="spp" oindex="11">
    <color red="0" green="0" blue="0"/>
    <uid>11</uid>
    <rangedata start="0.5" end="1"/>
    <autoReverse>false</autoReverse>
    <isclicktri>false</isclicktri>
    <repeatcount>1</repeatcount>
  </xeff>
  <xeff index="12" displayname="组 24" abstypecode="0" spid="42" nativeid="10" isexit="0" bhvcode="spp" oindex="12">
    <color red="0" green="0" blue="0"/>
    <uid>12</uid>
    <rangedata start="0.5" end="1"/>
    <autoReverse>false</autoReverse>
    <isclicktri>false</isclicktri>
    <repeatcount>1</repeatcount>
  </xeff>
  <xeff index="13" displayname="矩形 44" abstypecode="0" spid="45" nativeid="10" isexit="0" bhvcode="spp" oindex="13">
    <color red="0" green="0" blue="0"/>
    <uid>13</uid>
    <rangedata start="0.75" end="1.25"/>
    <autoReverse>false</autoReverse>
    <isclicktri>false</isclicktri>
    <repeatcount>1</repeatcount>
  </xeff>
  <xeff index="14" displayname="单击此处输入你的正文,文字是您思想的提炼,为了最终演示发布的良好效果,请尽量言简意赅的阐述观点；" abstypecode="0" spid="46" nativeid="10" isexit="0" bhvcode="spp" oindex="14">
    <color red="0" green="0" blue="0"/>
    <uid>14</uid>
    <rangedata start="0.75" end="1.25"/>
    <autoReverse>false</autoReverse>
    <isclicktri>false</isclicktri>
    <repeatcount>1</repeatcount>
  </xeff>
  <xeff index="15" displayname="请添加小标题" abstypecode="0" spid="47" nativeid="10" isexit="0" bhvcode="spp" oindex="15">
    <color red="0" green="0" blue="0"/>
    <uid>15</uid>
    <rangedata start="0.75" end="1.25"/>
    <autoReverse>false</autoReverse>
    <isclicktri>false</isclicktri>
    <repeatcount>1</repeatcount>
  </xeff>
  <xeff index="16" displayname="组 31" abstypecode="0" spid="48" nativeid="10" isexit="0" bhvcode="spp" oindex="16">
    <color red="0" green="0" blue="0"/>
    <uid>16</uid>
    <rangedata start="0.75" end="1.25"/>
    <autoReverse>false</autoReverse>
    <isclicktri>false</isclicktri>
    <repeatcount>1</repeatcount>
  </xeff>
  <xeff index="17" displayname="矩形 50" abstypecode="0" spid="51" nativeid="10" isexit="0" bhvcode="spp" oindex="17">
    <color red="0" green="0" blue="0"/>
    <uid>17</uid>
    <rangedata start="1" end="1.5"/>
    <autoReverse>false</autoReverse>
    <isclicktri>false</isclicktri>
    <repeatcount>1</repeatcount>
  </xeff>
  <xeff index="18" displayname="单击此处输入你的正文,文字是您思想的提炼,为了最终演示发布的良好效果,请尽量言简意赅的阐述观点；" abstypecode="0" spid="52" nativeid="10" isexit="0" bhvcode="spp" oindex="18">
    <color red="0" green="0" blue="0"/>
    <uid>18</uid>
    <rangedata start="1" end="1.5"/>
    <autoReverse>false</autoReverse>
    <isclicktri>false</isclicktri>
    <repeatcount>1</repeatcount>
  </xeff>
  <xeff index="19" displayname="请添加小标题" abstypecode="0" spid="53" nativeid="10" isexit="0" bhvcode="spp" oindex="19">
    <color red="0" green="0" blue="0"/>
    <uid>19</uid>
    <rangedata start="1" end="1.5"/>
    <autoReverse>false</autoReverse>
    <isclicktri>false</isclicktri>
    <repeatcount>1</repeatcount>
  </xeff>
  <xeff index="20" displayname="组 38" abstypecode="0" spid="54" nativeid="10" isexit="0" bhvcode="spp" oindex="20">
    <color red="0" green="0" blue="0"/>
    <uid>20</uid>
    <rangedata start="1" end="1.5"/>
    <autoReverse>false</autoReverse>
    <isclicktri>false</isclicktri>
    <repeatcount>1</repeatcount>
  </xeff>
  <xeff index="21" displayname="矩形 56" abstypecode="0" spid="57" nativeid="10" isexit="0" bhvcode="spp" oindex="21">
    <color red="0" green="0" blue="0"/>
    <uid>21</uid>
    <rangedata start="1.25" end="1.75"/>
    <autoReverse>false</autoReverse>
    <isclicktri>false</isclicktri>
    <repeatcount>1</repeatcount>
  </xeff>
  <xeff index="22" displayname="单击此处输入你的正文,文字是您思想的提炼,为了最终演示发布的良好效果,请尽量言简意赅的阐述观点；" abstypecode="0" spid="58" nativeid="10" isexit="0" bhvcode="spp" oindex="22">
    <color red="0" green="0" blue="0"/>
    <uid>22</uid>
    <rangedata start="1.25" end="1.75"/>
    <autoReverse>false</autoReverse>
    <isclicktri>false</isclicktri>
    <repeatcount>1</repeatcount>
  </xeff>
  <xeff index="23" displayname="请添加小标题" abstypecode="0" spid="59" nativeid="10" isexit="0" bhvcode="spp" oindex="23">
    <color red="0" green="0" blue="0"/>
    <uid>23</uid>
    <rangedata start="1.25" end="1.75"/>
    <autoReverse>false</autoReverse>
    <isclicktri>false</isclicktri>
    <repeatcount>1</repeatcount>
  </xeff>
  <xeff index="24" displayname="组 45" abstypecode="0" spid="60" nativeid="10" isexit="0" bhvcode="spp" oindex="24">
    <color red="0" green="0" blue="0"/>
    <uid>24</uid>
    <rangedata start="1.25" end="1.75"/>
    <autoReverse>false</autoReverse>
    <isclicktri>false</isclicktri>
    <repeatcount>1</repeatcount>
  </xeff>
  <xeff index="25" displayname="选题背景与意义" abstypecode="0" spid="18" nativeid="10" isexit="0" bhvcode="spp" oindex="25">
    <color red="0" green="0" blue="0"/>
    <uid>25</uid>
    <rangedata start="0" end="0.5"/>
    <autoReverse>false</autoReverse>
    <isclicktri>false</isclicktri>
    <repeatcount>1</repeatcount>
  </xeff>
  <sldid>-1</sldid>
</xseqc>
</file>

<file path=customXml/item17.xml><?xml version="1.0" encoding="utf-8"?>
<xseqc xmlns:xsd="http://www.w3.org/2001/XMLSchema" xmlns:xsi="http://www.w3.org/2001/XMLSchema-instance">
  <xeff index="1" displayname="添加标题" abstypecode="0" spid="28" nativeid="10" isexit="0" bhvcode="spp" oindex="7">
    <color red="0" green="0" blue="0"/>
    <uid>1</uid>
    <rangedata start="0.5" end="1"/>
    <autoReverse>false</autoReverse>
    <isclicktri>false</isclicktri>
    <repeatcount>1</repeatcount>
  </xeff>
  <xeff index="2" displayname="40%" abstypecode="0" spid="29" nativeid="10" isexit="0" bhvcode="spp" oindex="8">
    <color red="0" green="0" blue="0"/>
    <uid>2</uid>
    <rangedata start="0.5" end="1"/>
    <autoReverse>false</autoReverse>
    <isclicktri>false</isclicktri>
    <repeatcount>1</repeatcount>
  </xeff>
  <xeff index="3" displayname="Freeform 7" abstypecode="0" spid="30" nativeid="10" isexit="0" bhvcode="spp" oindex="9">
    <color red="0" green="0" blue="0"/>
    <uid>3</uid>
    <rangedata start="0.5" end="1"/>
    <autoReverse>false</autoReverse>
    <isclicktri>false</isclicktri>
    <repeatcount>1</repeatcount>
  </xeff>
  <xeff index="4" displayname="添加标题" abstypecode="0" spid="31" nativeid="10" isexit="0" bhvcode="spp" oindex="10">
    <color red="0" green="0" blue="0"/>
    <uid>4</uid>
    <rangedata start="0.5" end="1"/>
    <autoReverse>false</autoReverse>
    <isclicktri>false</isclicktri>
    <repeatcount>1</repeatcount>
  </xeff>
  <xeff index="5" displayname="30%" abstypecode="0" spid="32" nativeid="10" isexit="0" bhvcode="spp" oindex="11">
    <color red="0" green="0" blue="0"/>
    <uid>5</uid>
    <rangedata start="0.5" end="1"/>
    <autoReverse>false</autoReverse>
    <isclicktri>false</isclicktri>
    <repeatcount>1</repeatcount>
  </xeff>
  <xeff index="6" displayname="Freeform 5" abstypecode="0" spid="33" nativeid="10" isexit="0" bhvcode="spp" oindex="12">
    <color red="0" green="0" blue="0"/>
    <uid>6</uid>
    <rangedata start="0.5" end="1"/>
    <autoReverse>false</autoReverse>
    <isclicktri>false</isclicktri>
    <repeatcount>1</repeatcount>
  </xeff>
  <xeff index="7" displayname="添加标题" abstypecode="0" spid="34" nativeid="10" isexit="0" bhvcode="spp" oindex="13">
    <color red="0" green="0" blue="0"/>
    <uid>7</uid>
    <rangedata start="0.5" end="1"/>
    <autoReverse>false</autoReverse>
    <isclicktri>false</isclicktri>
    <repeatcount>1</repeatcount>
  </xeff>
  <xeff index="8" displayname="20%" abstypecode="0" spid="35" nativeid="10" isexit="0" bhvcode="spp" oindex="14">
    <color red="0" green="0" blue="0"/>
    <uid>8</uid>
    <rangedata start="0.5" end="1"/>
    <autoReverse>false</autoReverse>
    <isclicktri>false</isclicktri>
    <repeatcount>1</repeatcount>
  </xeff>
  <xeff index="9" displayname="Freeform 5" abstypecode="0" spid="36" nativeid="10" isexit="0" bhvcode="spp" oindex="15">
    <color red="0" green="0" blue="0"/>
    <uid>9</uid>
    <rangedata start="0.5" end="1"/>
    <autoReverse>false</autoReverse>
    <isclicktri>false</isclicktri>
    <repeatcount>1</repeatcount>
  </xeff>
  <xeff index="10" displayname="添加标题" abstypecode="0" spid="37" nativeid="10" isexit="0" bhvcode="spp" oindex="16">
    <color red="0" green="0" blue="0"/>
    <uid>10</uid>
    <rangedata start="0.5" end="1"/>
    <autoReverse>false</autoReverse>
    <isclicktri>false</isclicktri>
    <repeatcount>1</repeatcount>
  </xeff>
  <xeff index="11" displayname="10%" abstypecode="0" spid="38" nativeid="10" isexit="0" bhvcode="spp" oindex="17">
    <color red="0" green="0" blue="0"/>
    <uid>11</uid>
    <rangedata start="0.5" end="1"/>
    <autoReverse>false</autoReverse>
    <isclicktri>false</isclicktri>
    <repeatcount>1</repeatcount>
  </xeff>
  <xeff index="12" displayname="Freeform 6" abstypecode="0" spid="27" nativeid="10" isexit="0" bhvcode="spp" oindex="18">
    <color red="0" green="0" blue="0"/>
    <uid>12</uid>
    <rangedata start="0.5" end="1"/>
    <autoReverse>false</autoReverse>
    <isclicktri>false</isclicktri>
    <repeatcount>1</repeatcount>
  </xeff>
  <xeff index="13" displayname="组 1" abstypecode="0" spid="2" nativeid="10" isexit="0" bhvcode="spp" oindex="1">
    <color red="0" green="0" blue="0"/>
    <uid>13</uid>
    <rangedata start="0.5" end="1.25"/>
    <autoReverse>false</autoReverse>
    <isclicktri>false</isclicktri>
    <repeatcount>1</repeatcount>
  </xeff>
  <xeff index="14" displayname="组 4" abstypecode="0" spid="5" nativeid="10" isexit="0" bhvcode="spp" oindex="2">
    <color red="0" green="0" blue="0"/>
    <uid>14</uid>
    <rangedata start="0.75" end="1.5"/>
    <autoReverse>false</autoReverse>
    <isclicktri>false</isclicktri>
    <repeatcount>1</repeatcount>
  </xeff>
  <xeff index="15" displayname="组 7" abstypecode="0" spid="8" nativeid="10" isexit="0" bhvcode="spp" oindex="3">
    <color red="0" green="0" blue="0"/>
    <uid>15</uid>
    <rangedata start="1" end="1.75"/>
    <autoReverse>false</autoReverse>
    <isclicktri>false</isclicktri>
    <repeatcount>1</repeatcount>
  </xeff>
  <xeff index="16" displayname="组 10" abstypecode="0" spid="11" nativeid="10" isexit="0" bhvcode="spp" oindex="4">
    <color red="0" green="0" blue="0"/>
    <uid>16</uid>
    <rangedata start="0.5" end="1.25"/>
    <autoReverse>false</autoReverse>
    <isclicktri>false</isclicktri>
    <repeatcount>1</repeatcount>
  </xeff>
  <xeff index="17" displayname="组 13" abstypecode="0" spid="14" nativeid="10" isexit="0" bhvcode="spp" oindex="5">
    <color red="0" green="0" blue="0"/>
    <uid>17</uid>
    <rangedata start="0.75" end="1.5"/>
    <autoReverse>false</autoReverse>
    <isclicktri>false</isclicktri>
    <repeatcount>1</repeatcount>
  </xeff>
  <xeff index="18" displayname="组 16" abstypecode="0" spid="17" nativeid="10" isexit="0" bhvcode="spp" oindex="6">
    <color red="0" green="0" blue="0"/>
    <uid>18</uid>
    <rangedata start="1" end="1.75"/>
    <autoReverse>false</autoReverse>
    <isclicktri>false</isclicktri>
    <repeatcount>1</repeatcount>
  </xeff>
  <xeff index="19" displayname="选题背景与意义" abstypecode="0" spid="18" nativeid="10" isexit="0" bhvcode="spp" oindex="19">
    <color red="0" green="0" blue="0"/>
    <uid>19</uid>
    <rangedata start="0" end="0.5"/>
    <autoReverse>false</autoReverse>
    <isclicktri>false</isclicktri>
    <repeatcount>1</repeatcount>
  </xeff>
  <sldid>-1</sldid>
</xseqc>
</file>

<file path=customXml/item18.xml><?xml version="1.0" encoding="utf-8"?>
<xseqc xmlns:xsd="http://www.w3.org/2001/XMLSchema" xmlns:xsi="http://www.w3.org/2001/XMLSchema-instance">
  <xeff index="1" displayname="圆角矩形 1" abstypecode="0" spid="2" nativeid="10" isexit="0" bhvcode="spppp" oindex="2">
    <color red="0" green="0" blue="0"/>
    <uid>1</uid>
    <rangedata start="0.5" end="1.5"/>
    <autoReverse>false</autoReverse>
    <isclicktri>false</isclicktri>
    <repeatcount>1</repeatcount>
  </xeff>
  <xeff index="2" displayname="形状: 形状 2" abstypecode="0" spid="3" nativeid="10" isexit="0" bhvcode="spp" oindex="3">
    <color red="0" green="0" blue="0"/>
    <uid>2</uid>
    <rangedata start="0.5" end="1"/>
    <autoReverse>false</autoReverse>
    <isclicktri>false</isclicktri>
    <repeatcount>1</repeatcount>
  </xeff>
  <xeff index="3" displayname="组 3" abstypecode="0" spid="4" nativeid="10" isexit="0" bhvcode="spp" oindex="4">
    <color red="0" green="0" blue="0"/>
    <uid>3</uid>
    <rangedata start="0.5" end="1"/>
    <autoReverse>false</autoReverse>
    <isclicktri>false</isclicktri>
    <repeatcount>1</repeatcount>
  </xeff>
  <xeff index="4" displayname="形状: 形状 6" abstypecode="0" spid="7" nativeid="10" isexit="0" bhvcode="spp" oindex="5">
    <color red="0" green="0" blue="0"/>
    <uid>4</uid>
    <rangedata start="0.75" end="1.25"/>
    <autoReverse>false</autoReverse>
    <isclicktri>false</isclicktri>
    <repeatcount>1</repeatcount>
  </xeff>
  <xeff index="5" displayname="组 7" abstypecode="0" spid="8" nativeid="10" isexit="0" bhvcode="spp" oindex="6">
    <color red="0" green="0" blue="0"/>
    <uid>5</uid>
    <rangedata start="0.75" end="1.25"/>
    <autoReverse>false</autoReverse>
    <isclicktri>false</isclicktri>
    <repeatcount>1</repeatcount>
  </xeff>
  <xeff index="6" displayname="形状: 形状 10" abstypecode="0" spid="11" nativeid="10" isexit="0" bhvcode="spp" oindex="7">
    <color red="0" green="0" blue="0"/>
    <uid>6</uid>
    <rangedata start="1" end="1.5"/>
    <autoReverse>false</autoReverse>
    <isclicktri>false</isclicktri>
    <repeatcount>1</repeatcount>
  </xeff>
  <xeff index="7" displayname="组 11" abstypecode="0" spid="12" nativeid="10" isexit="0" bhvcode="spp" oindex="8">
    <color red="0" green="0" blue="0"/>
    <uid>7</uid>
    <rangedata start="1" end="1.5"/>
    <autoReverse>false</autoReverse>
    <isclicktri>false</isclicktri>
    <repeatcount>1</repeatcount>
  </xeff>
  <xeff index="8" displayname="形状: 形状 14" abstypecode="0" spid="15" nativeid="10" isexit="0" bhvcode="spp" oindex="9">
    <color red="0" green="0" blue="0"/>
    <uid>8</uid>
    <rangedata start="1.25" end="1.75"/>
    <autoReverse>false</autoReverse>
    <isclicktri>false</isclicktri>
    <repeatcount>1</repeatcount>
  </xeff>
  <xeff index="9" displayname="组 15" abstypecode="0" spid="16" nativeid="10" isexit="0" bhvcode="spp" oindex="10">
    <color red="0" green="0" blue="0"/>
    <uid>9</uid>
    <rangedata start="1.25" end="1.75"/>
    <autoReverse>false</autoReverse>
    <isclicktri>false</isclicktri>
    <repeatcount>1</repeatcount>
  </xeff>
  <xeff index="10" displayname="图 25" abstypecode="0" spid="26" nativeid="10" isexit="0" bhvcode="spp" oindex="11">
    <color red="0" green="0" blue="0"/>
    <uid>10</uid>
    <rangedata start="0.5" end="1"/>
    <autoReverse>false</autoReverse>
    <isclicktri>false</isclicktri>
    <repeatcount>1</repeatcount>
  </xeff>
  <xeff index="11" displayname="图 26" abstypecode="0" spid="27" nativeid="10" isexit="0" bhvcode="spp" oindex="12">
    <color red="0" green="0" blue="0"/>
    <uid>11</uid>
    <rangedata start="0.75" end="1.25"/>
    <autoReverse>false</autoReverse>
    <isclicktri>false</isclicktri>
    <repeatcount>1</repeatcount>
  </xeff>
  <xeff index="12" displayname="图 27" abstypecode="0" spid="28" nativeid="10" isexit="0" bhvcode="spp" oindex="13">
    <color red="0" green="0" blue="0"/>
    <uid>12</uid>
    <rangedata start="1" end="1.5"/>
    <autoReverse>false</autoReverse>
    <isclicktri>false</isclicktri>
    <repeatcount>1</repeatcount>
  </xeff>
  <xeff index="13" displayname="图 28" abstypecode="0" spid="29" nativeid="10" isexit="0" bhvcode="spp" oindex="14">
    <color red="0" green="0" blue="0"/>
    <uid>13</uid>
    <rangedata start="1.25" end="1.75"/>
    <autoReverse>false</autoReverse>
    <isclicktri>false</isclicktri>
    <repeatcount>1</repeatcount>
  </xeff>
  <xeff index="14" displayname="选题背景与意义" abstypecode="0" spid="18" nativeid="10" isexit="0" bhvcode="spp" oindex="1">
    <color red="0" green="0" blue="0"/>
    <uid>14</uid>
    <rangedata start="0" end="0.5"/>
    <autoReverse>false</autoReverse>
    <isclicktri>false</isclicktri>
    <repeatcount>1</repeatcount>
  </xeff>
  <sldid>-1</sldid>
</xseqc>
</file>

<file path=customXml/item19.xml><?xml version="1.0" encoding="utf-8"?>
<xseqc xmlns:xsd="http://www.w3.org/2001/XMLSchema" xmlns:xsi="http://www.w3.org/2001/XMLSchema-instance">
  <xeff index="1" displayname="选题背景与意义" abstypecode="0" spid="18" nativeid="10" isexit="0" bhvcode="spp" oindex="10">
    <color red="0" green="0" blue="0"/>
    <uid>1</uid>
    <rangedata start="0" end="0.5"/>
    <autoReverse>false</autoReverse>
    <isclicktri>false</isclicktri>
    <repeatcount>1</repeatcount>
  </xeff>
  <xeff index="2" displayname="请添加小标题" abstypecode="0" spid="2" nativeid="10" isexit="0" bhvcode="spp" oindex="1">
    <color red="0" green="0" blue="0"/>
    <uid>2</uid>
    <rangedata start="0.25" end="0.75"/>
    <autoReverse>false</autoReverse>
    <isclicktri>false</isclicktri>
    <repeatcount>1</repeatcount>
  </xeff>
  <xeff index="3" displayname="单击此处输入你的正文,文字是您思想的提炼,为了最终演示发布的良好效果,请尽量言简意赅的阐述观点；根据需要可酌情增减文字,以便观者可以准确理解您所传达的信息。" abstypecode="0" spid="3" nativeid="10" isexit="0" bhvcode="spp" oindex="2">
    <color red="0" green="0" blue="0"/>
    <uid>3</uid>
    <rangedata start="0.25" end="0.75"/>
    <autoReverse>false</autoReverse>
    <isclicktri>false</isclicktri>
    <repeatcount>1</repeatcount>
  </xeff>
  <xeff index="4" displayname="15" abstypecode="0" spid="5" nativeid="10" isexit="0" bhvcode="spp" oindex="3">
    <color red="0" green="0" blue="0"/>
    <uid>4</uid>
    <rangedata start="0.25" end="0.75"/>
    <autoReverse>false</autoReverse>
    <isclicktri>false</isclicktri>
    <repeatcount>1</repeatcount>
  </xeff>
  <xeff index="5" displayname="组 5" abstypecode="0" spid="6" nativeid="10" isexit="0" bhvcode="spp" oindex="4">
    <color red="0" green="0" blue="0"/>
    <uid>5</uid>
    <rangedata start="0.25" end="0.75"/>
    <autoReverse>false</autoReverse>
    <isclicktri>false</isclicktri>
    <repeatcount>1</repeatcount>
  </xeff>
  <xeff index="6" displayname="15" abstypecode="0" spid="9" nativeid="10" isexit="0" bhvcode="spp" oindex="5">
    <color red="0" green="0" blue="0"/>
    <uid>6</uid>
    <rangedata start="0.25" end="0.75"/>
    <autoReverse>false</autoReverse>
    <isclicktri>false</isclicktri>
    <repeatcount>1</repeatcount>
  </xeff>
  <xeff index="7" displayname="组 9" abstypecode="0" spid="10" nativeid="10" isexit="0" bhvcode="spp" oindex="6">
    <color red="0" green="0" blue="0"/>
    <uid>7</uid>
    <rangedata start="0.25" end="0.75"/>
    <autoReverse>false</autoReverse>
    <isclicktri>false</isclicktri>
    <repeatcount>1</repeatcount>
  </xeff>
  <xeff index="8" displayname="组 12" abstypecode="0" spid="13" nativeid="10" isexit="0" bhvcode="spp" oindex="7">
    <color red="0" green="0" blue="0"/>
    <uid>8</uid>
    <rangedata start="0.25" end="0.75"/>
    <autoReverse>false</autoReverse>
    <isclicktri>false</isclicktri>
    <repeatcount>1</repeatcount>
  </xeff>
  <xeff index="9" displayname="pie-graphic-symbol-for-business-stats_44639" abstypecode="0" spid="26" nativeid="10" isexit="0" bhvcode="spp" oindex="8">
    <color red="0" green="0" blue="0"/>
    <uid>9</uid>
    <rangedata start="0.25" end="0.75"/>
    <autoReverse>false</autoReverse>
    <isclicktri>false</isclicktri>
    <repeatcount>1</repeatcount>
  </xeff>
  <xeff index="10" displayname="图 3" abstypecode="0" spid="4" nativeid="10" isexit="0" bhvcode="spp" oindex="9">
    <color red="0" green="0" blue="0"/>
    <uid>10</uid>
    <rangedata start="0.25" end="0.75"/>
    <autoReverse>false</autoReverse>
    <isclicktri>false</isclicktri>
    <repeatcount>1</repeatcount>
  </xeff>
  <sldid>-1</sldid>
</xseqc>
</file>

<file path=customXml/item2.xml><?xml version="1.0" encoding="utf-8"?>
<xseqc xmlns:xsd="http://www.w3.org/2001/XMLSchema" xmlns:xsi="http://www.w3.org/2001/XMLSchema-instance">
  <xeff index="1" displayname="组 14" abstypecode="0" spid="15" nativeid="10" isexit="0" bhvcode="spp" oindex="2">
    <color red="0" green="0" blue="0"/>
    <uid>1</uid>
    <rangedata start="0" end="0.5"/>
    <autoReverse>false</autoReverse>
    <isclicktri>false</isclicktri>
    <repeatcount>1</repeatcount>
  </xeff>
  <xeff index="2" displayname="组 36" abstypecode="0" spid="37" nativeid="10" isexit="0" bhvcode="sppp" oindex="3">
    <color red="0" green="0" blue="0"/>
    <uid>2</uid>
    <rangedata start="0.25" end="0.75"/>
    <autoReverse>false</autoReverse>
    <isclicktri>false</isclicktri>
    <repeatcount>1</repeatcount>
  </xeff>
  <xeff index="3" displayname="Your logo" abstypecode="0" spid="110" nativeid="10" isexit="0" bhvcode="sppp" oindex="4">
    <color red="0" green="0" blue="0"/>
    <uid>3</uid>
    <rangedata start="0.25" end="0.75"/>
    <autoReverse>false</autoReverse>
    <isclicktri>false</isclicktri>
    <repeatcount>1</repeatcount>
  </xeff>
  <xeff index="4" displayname="连接符 2" abstypecode="0" spid="3" nativeid="10" isexit="0" bhvcode="spp" oindex="5">
    <color red="0" green="0" blue="0"/>
    <uid>4</uid>
    <rangedata start="0.5" end="1"/>
    <autoReverse>false</autoReverse>
    <isclicktri>false</isclicktri>
    <repeatcount>1</repeatcount>
  </xeff>
  <xeff index="5" displayname="圆角矩形 3" abstypecode="0" spid="4" nativeid="10" isexit="0" bhvcode="spp" oindex="6">
    <color red="0" green="0" blue="0"/>
    <uid>5</uid>
    <rangedata start="0.5" end="1"/>
    <autoReverse>false</autoReverse>
    <isclicktri>false</isclicktri>
    <repeatcount>1</repeatcount>
  </xeff>
  <xeff index="6" displayname="202X级硕士研究生开题答辩" abstypecode="0" spid="6" nativeid="10" isexit="0" bhvcode="spp" oindex="7">
    <color red="0" green="0" blue="0"/>
    <uid>6</uid>
    <rangedata start="0.5" end="1"/>
    <autoReverse>false</autoReverse>
    <isclicktri>false</isclicktri>
    <repeatcount>1</repeatcount>
  </xeff>
  <xeff index="7" displayname="连接符 6" abstypecode="0" spid="7" nativeid="10" isexit="0" bhvcode="spp" oindex="8">
    <color red="0" green="0" blue="0"/>
    <uid>7</uid>
    <rangedata start="0.5" end="1"/>
    <autoReverse>false</autoReverse>
    <isclicktri>false</isclicktri>
    <repeatcount>1</repeatcount>
  </xeff>
  <xeff index="8" displayname="毕业论文答辩通用PPT模板" abstypecode="0" spid="5" nativeid="10" isexit="0" bhvcode="sppp" oindex="9">
    <color red="0" green="0" blue="0"/>
    <uid>8</uid>
    <rangedata start="0.5" end="1.25"/>
    <autoReverse>false</autoReverse>
    <isclicktri>false</isclicktri>
    <repeatcount>1</repeatcount>
  </xeff>
  <xeff index="9" displayname="Academic Style Template for Graduation Defense" abstypecode="0" spid="8" nativeid="10" isexit="0" bhvcode="spp" oindex="10">
    <color red="0" green="0" blue="0"/>
    <uid>9</uid>
    <rangedata start="0.5" end="1"/>
    <autoReverse>false</autoReverse>
    <isclicktri>false</isclicktri>
    <repeatcount>1</repeatcount>
  </xeff>
  <xeff index="10" displayname="单击此处输入你的论文题目,文字是您思想的提炼,为了最终演示发布的良好效果,请尽量言简意赅的阐述观点" abstypecode="0" spid="9" nativeid="10" isexit="0" bhvcode="spp" oindex="11">
    <color red="0" green="0" blue="0"/>
    <uid>10</uid>
    <rangedata start="0.5" end="1"/>
    <autoReverse>false</autoReverse>
    <isclicktri>false</isclicktri>
    <repeatcount>1</repeatcount>
  </xeff>
  <xeff index="11" displayname="组 93" abstypecode="0" spid="94" nativeid="10" isexit="0" bhvcode="spp" oindex="12">
    <color red="0" green="0" blue="0"/>
    <uid>11</uid>
    <rangedata start="0.75" end="1.25"/>
    <autoReverse>false</autoReverse>
    <isclicktri>false</isclicktri>
    <repeatcount>1</repeatcount>
  </xeff>
  <xeff index="12" displayname="组 101" abstypecode="0" spid="102" nativeid="10" isexit="0" bhvcode="spp" oindex="13">
    <color red="0" green="0" blue="0"/>
    <uid>12</uid>
    <rangedata start="0.75" end="1.25"/>
    <autoReverse>false</autoReverse>
    <isclicktri>false</isclicktri>
    <repeatcount>1</repeatcount>
  </xeff>
  <xeff index="13" displayname="组 110" abstypecode="0" spid="111" nativeid="10" isexit="0" bhvcode="spp" oindex="14">
    <color red="0" green="0" blue="0"/>
    <uid>13</uid>
    <rangedata start="0.75" end="1.25"/>
    <autoReverse>false</autoReverse>
    <isclicktri>false</isclicktri>
    <repeatcount>1</repeatcount>
  </xeff>
  <xeff index="14" displayname="编号:S333973" abstypecode="3" spid="16" nativeid="83" isexit="0" bhvcode="x" oindex="1">
    <color red="0" green="0" blue="0"/>
    <uid>14</uid>
    <rangedata start="0" end="0.0010000000474974513"/>
    <autoReverse>false</autoReverse>
    <isclicktri>false</isclicktri>
    <repeatcount>1</repeatcount>
  </xeff>
  <sldid>-1</sldid>
</xseqc>
</file>

<file path=customXml/item20.xml><?xml version="1.0" encoding="utf-8"?>
<xseqc xmlns:xsd="http://www.w3.org/2001/XMLSchema" xmlns:xsi="http://www.w3.org/2001/XMLSchema-instance">
  <xeff index="1" displayname="选题背景与意义" abstypecode="0" spid="18" nativeid="10" isexit="0" bhvcode="spp" oindex="1">
    <color red="0" green="0" blue="0"/>
    <uid>1</uid>
    <rangedata start="0" end="0.5"/>
    <autoReverse>false</autoReverse>
    <isclicktri>false</isclicktri>
    <repeatcount>1</repeatcount>
  </xeff>
  <xeff index="2" displayname="不忘初心 继续前行" abstypecode="0" spid="2" nativeid="0" isexit="0" bhvcode="spp" oindex="2">
    <color red="0" green="0" blue="0"/>
    <uid>2</uid>
    <rangedata start="0.5" end="1"/>
    <autoReverse>false</autoReverse>
    <isclicktri>false</isclicktri>
    <repeatcount>1</repeatcount>
  </xeff>
  <xeff index="3" displayname="左大括号 3" abstypecode="0" spid="4" nativeid="0" isexit="0" bhvcode="spp" oindex="3">
    <color red="0" green="0" blue="0"/>
    <uid>3</uid>
    <rangedata start="0.5" end="1"/>
    <autoReverse>false</autoReverse>
    <isclicktri>false</isclicktri>
    <repeatcount>1</repeatcount>
  </xeff>
  <xeff index="4" displayname="组 4" abstypecode="0" spid="5" nativeid="0" isexit="0" bhvcode="spp" oindex="4">
    <color red="0" green="0" blue="0"/>
    <uid>4</uid>
    <rangedata start="0.75" end="1.25"/>
    <autoReverse>false</autoReverse>
    <isclicktri>false</isclicktri>
    <repeatcount>1</repeatcount>
  </xeff>
  <xeff index="5" displayname="组 5" abstypecode="0" spid="6" nativeid="0" isexit="0" bhvcode="spp" oindex="5">
    <color red="0" green="0" blue="0"/>
    <uid>5</uid>
    <rangedata start="1" end="1.5"/>
    <autoReverse>false</autoReverse>
    <isclicktri>false</isclicktri>
    <repeatcount>1</repeatcount>
  </xeff>
  <xeff index="6" displayname="组 6" abstypecode="0" spid="7" nativeid="0" isexit="0" bhvcode="spp" oindex="6">
    <color red="0" green="0" blue="0"/>
    <uid>6</uid>
    <rangedata start="1.25" end="1.75"/>
    <autoReverse>false</autoReverse>
    <isclicktri>false</isclicktri>
    <repeatcount>1</repeatcount>
  </xeff>
  <xeff index="7" displayname="组 7" abstypecode="0" spid="8" nativeid="0" isexit="0" bhvcode="spp" oindex="7">
    <color red="0" green="0" blue="0"/>
    <uid>7</uid>
    <rangedata start="1.5" end="2"/>
    <autoReverse>false</autoReverse>
    <isclicktri>false</isclicktri>
    <repeatcount>1</repeatcount>
  </xeff>
  <sldid>-1</sldid>
</xseqc>
</file>

<file path=customXml/item21.xml><?xml version="1.0" encoding="utf-8"?>
<xseqc xmlns:xsd="http://www.w3.org/2001/XMLSchema" xmlns:xsi="http://www.w3.org/2001/XMLSchema-instance">
  <xeff index="1" displayname="感谢您下载觅知网提供的原创PPT作品,为了您和觅知网以及原创作者的利益,请勿复制、传播、销售,否则将承担法律责任!觅知网将对作品进行维权,按照传播下载次数进行十倍的索取赔偿! 1、在觅知网出售的PPT模板是免版税类(RF:Royalty-Free)正版受《中华人民共和国著作法》和《世界版权公约》的保护,作品的所有权、版权和著作权归觅知网所有,您下载的是PPT模板素材的使用权。 2、不得将觅知网的PPT模板、PPT素材,本身用于再出售,或者出租、出借、转让、分销、发布或者作为礼物供他人使用,不得转授权、出卖、转让本协议或者本协议中的权利。 3、禁止将作品输入商标或者服务标记使用 更多模板烦请登录:http://www.51miz.com/ppt/" abstypecode="0" spid="2" nativeid="22" isexit="0" bhvcode="sf" oindex="1">
    <color red="0" green="0" blue="0"/>
    <uid>1</uid>
    <rangedata start="0.25" end="0.75"/>
    <autoReverse>false</autoReverse>
    <isclicktri>false</isclicktri>
    <repeatcount>1</repeatcount>
  </xeff>
  <xeff index="2" displayname="版权声明" abstypecode="0" spid="18" nativeid="10" isexit="0" bhvcode="spp" oindex="2">
    <color red="0" green="0" blue="0"/>
    <uid>2</uid>
    <rangedata start="0" end="0.5"/>
    <autoReverse>false</autoReverse>
    <isclicktri>false</isclicktri>
    <repeatcount>1</repeatcount>
  </xeff>
  <sldid>-1</sldid>
</xseqc>
</file>

<file path=customXml/item22.xml><?xml version="1.0" encoding="utf-8"?>
<xseqc xmlns:xsd="http://www.w3.org/2001/XMLSchema" xmlns:xsi="http://www.w3.org/2001/XMLSchema-instance">
  <xeff index="1" displayname="圆角矩形 16" abstypecode="0" spid="17" nativeid="10" isexit="0" bhvcode="spp" oindex="1">
    <color red="0" green="0" blue="0"/>
    <uid>1</uid>
    <rangedata start="0.5" end="1"/>
    <autoReverse>false</autoReverse>
    <isclicktri>false</isclicktri>
    <repeatcount>1</repeatcount>
  </xeff>
  <xeff index="2" displayname="圆角矩形 30" abstypecode="0" spid="31" nativeid="10" isexit="0" bhvcode="spp" oindex="6">
    <color red="0" green="0" blue="0"/>
    <uid>2</uid>
    <rangedata start="0.5" end="1"/>
    <autoReverse>false</autoReverse>
    <isclicktri>false</isclicktri>
    <repeatcount>1</repeatcount>
  </xeff>
  <xeff index="3" displayname="形状: 形状 22" abstypecode="0" spid="23" nativeid="10" isexit="0" bhvcode="spp" oindex="2">
    <color red="0" green="0" blue="0"/>
    <uid>3</uid>
    <rangedata start="0.5" end="1"/>
    <autoReverse>false</autoReverse>
    <isclicktri>false</isclicktri>
    <repeatcount>1</repeatcount>
  </xeff>
  <xeff index="4" displayname="形状: 形状 31" abstypecode="0" spid="32" nativeid="10" isexit="0" bhvcode="spp" oindex="7">
    <color red="0" green="0" blue="0"/>
    <uid>4</uid>
    <rangedata start="0.5" end="1"/>
    <autoReverse>false</autoReverse>
    <isclicktri>false</isclicktri>
    <repeatcount>1</repeatcount>
  </xeff>
  <xeff index="5" displayname="矩形 25" abstypecode="0" spid="26" nativeid="10" isexit="0" bhvcode="spp" oindex="3">
    <color red="0" green="0" blue="0"/>
    <uid>5</uid>
    <rangedata start="0.5" end="1"/>
    <autoReverse>false</autoReverse>
    <isclicktri>false</isclicktri>
    <repeatcount>1</repeatcount>
  </xeff>
  <xeff index="6" displayname="矩形 32" abstypecode="0" spid="33" nativeid="10" isexit="0" bhvcode="spp" oindex="8">
    <color red="0" green="0" blue="0"/>
    <uid>6</uid>
    <rangedata start="0.5" end="1"/>
    <autoReverse>false</autoReverse>
    <isclicktri>false</isclicktri>
    <repeatcount>1</repeatcount>
  </xeff>
  <xeff index="7" displayname="组 26" abstypecode="0" spid="27" nativeid="10" isexit="0" bhvcode="spp" oindex="4">
    <color red="0" green="0" blue="0"/>
    <uid>7</uid>
    <rangedata start="0.5" end="1"/>
    <autoReverse>false</autoReverse>
    <isclicktri>false</isclicktri>
    <repeatcount>1</repeatcount>
  </xeff>
  <xeff index="8" displayname="组 33" abstypecode="0" spid="34" nativeid="10" isexit="0" bhvcode="spp" oindex="9">
    <color red="0" green="0" blue="0"/>
    <uid>8</uid>
    <rangedata start="0.5" end="1"/>
    <autoReverse>false</autoReverse>
    <isclicktri>false</isclicktri>
    <repeatcount>1</repeatcount>
  </xeff>
  <xeff index="9" displayname="图 29" abstypecode="0" spid="30" nativeid="10" isexit="0" bhvcode="spp" oindex="5">
    <color red="0" green="0" blue="0"/>
    <uid>9</uid>
    <rangedata start="0.5" end="1"/>
    <autoReverse>false</autoReverse>
    <isclicktri>false</isclicktri>
    <repeatcount>1</repeatcount>
  </xeff>
  <xeff index="10" displayname="图 36" abstypecode="0" spid="37" nativeid="10" isexit="0" bhvcode="spp" oindex="10">
    <color red="0" green="0" blue="0"/>
    <uid>10</uid>
    <rangedata start="0.5" end="1"/>
    <autoReverse>false</autoReverse>
    <isclicktri>false</isclicktri>
    <repeatcount>1</repeatcount>
  </xeff>
  <xeff index="11" displayname="选题背景与意义" abstypecode="0" spid="18" nativeid="10" isexit="0" bhvcode="spp" oindex="11">
    <color red="0" green="0" blue="0"/>
    <uid>11</uid>
    <rangedata start="0" end="0.5"/>
    <autoReverse>false</autoReverse>
    <isclicktri>false</isclicktri>
    <repeatcount>1</repeatcount>
  </xeff>
  <xeff index="12" displayname="椭圆 2" abstypecode="0" spid="3" nativeid="0" isexit="0" bhvcode="spp" oindex="12">
    <color red="0" green="0" blue="0"/>
    <uid>12</uid>
    <rangedata start="0.75" end="1.25"/>
    <autoReverse>false</autoReverse>
    <isclicktri>false</isclicktri>
    <repeatcount>1</repeatcount>
  </xeff>
  <xeff index="13" displayname="单击此处输入你的正文,文字是您思想的提炼,为了最终演示发布的良好效果,请尽量言简意赅的阐述观点；根据需要可酌情增减文字,以便观者可以准确理解您所传达的信息。单击此处输入你的正文,文字是您思想的提炼。" abstypecode="0" spid="4" nativeid="0" isexit="0" bhvcode="spp" oindex="13">
    <color red="0" green="0" blue="0"/>
    <uid>13</uid>
    <rangedata start="0.75" end="1.25"/>
    <autoReverse>false</autoReverse>
    <isclicktri>false</isclicktri>
    <repeatcount>1</repeatcount>
  </xeff>
  <xeff index="14" displayname="请添加小标题" abstypecode="0" spid="5" nativeid="0" isexit="0" bhvcode="spp" oindex="14">
    <color red="0" green="0" blue="0"/>
    <uid>14</uid>
    <rangedata start="0.75" end="1.25"/>
    <autoReverse>false</autoReverse>
    <isclicktri>false</isclicktri>
    <repeatcount>1</repeatcount>
  </xeff>
  <xeff index="15" displayname="椭圆 7" abstypecode="0" spid="8" nativeid="0" isexit="0" bhvcode="spp" oindex="15">
    <color red="0" green="0" blue="0"/>
    <uid>15</uid>
    <rangedata start="1" end="1.5"/>
    <autoReverse>false</autoReverse>
    <isclicktri>false</isclicktri>
    <repeatcount>1</repeatcount>
  </xeff>
  <xeff index="16" displayname="单击此处输入你的正文,文字是您思想的提炼,为了最终演示发布的良好效果,请尽量言简意赅的阐述观点；根据需要可酌情增减文字,以便观者可以准确理解您所传达的信息。单击此处输入你的正文,文字是您思想的提炼。" abstypecode="0" spid="9" nativeid="0" isexit="0" bhvcode="spp" oindex="16">
    <color red="0" green="0" blue="0"/>
    <uid>16</uid>
    <rangedata start="1" end="1.5"/>
    <autoReverse>false</autoReverse>
    <isclicktri>false</isclicktri>
    <repeatcount>1</repeatcount>
  </xeff>
  <xeff index="17" displayname="请添加小标题" abstypecode="0" spid="10" nativeid="0" isexit="0" bhvcode="spp" oindex="17">
    <color red="0" green="0" blue="0"/>
    <uid>17</uid>
    <rangedata start="1" end="1.5"/>
    <autoReverse>false</autoReverse>
    <isclicktri>false</isclicktri>
    <repeatcount>1</repeatcount>
  </xeff>
  <xeff index="18" displayname="椭圆 12" abstypecode="0" spid="13" nativeid="0" isexit="0" bhvcode="spp" oindex="18">
    <color red="0" green="0" blue="0"/>
    <uid>18</uid>
    <rangedata start="1.25" end="1.75"/>
    <autoReverse>false</autoReverse>
    <isclicktri>false</isclicktri>
    <repeatcount>1</repeatcount>
  </xeff>
  <xeff index="19" displayname="单击此处输入你的正文,文字是您思想的提炼,为了最终演示发布的良好效果,请尽量言简意赅的阐述观点；根据需要可酌情增减文字,以便观者可以准确理解您所传达的信息。单击此处输入你的正文,文字是您思想的提炼。" abstypecode="0" spid="14" nativeid="0" isexit="0" bhvcode="spp" oindex="19">
    <color red="0" green="0" blue="0"/>
    <uid>19</uid>
    <rangedata start="1.25" end="1.75"/>
    <autoReverse>false</autoReverse>
    <isclicktri>false</isclicktri>
    <repeatcount>1</repeatcount>
  </xeff>
  <xeff index="20" displayname="请添加小标题" abstypecode="0" spid="15" nativeid="0" isexit="0" bhvcode="spp" oindex="20">
    <color red="0" green="0" blue="0"/>
    <uid>20</uid>
    <rangedata start="1.25" end="1.75"/>
    <autoReverse>false</autoReverse>
    <isclicktri>false</isclicktri>
    <repeatcount>1</repeatcount>
  </xeff>
  <xeff index="21" displayname="Oval 13" abstypecode="0" spid="38" nativeid="0" isexit="0" bhvcode="spp" oindex="21">
    <color red="0" green="0" blue="0"/>
    <uid>21</uid>
    <rangedata start="0.75" end="1.25"/>
    <autoReverse>false</autoReverse>
    <isclicktri>false</isclicktri>
    <repeatcount>1</repeatcount>
  </xeff>
  <xeff index="22" displayname="Oval 7" abstypecode="0" spid="39" nativeid="0" isexit="0" bhvcode="spp" oindex="22">
    <color red="0" green="0" blue="0"/>
    <uid>22</uid>
    <rangedata start="1" end="1.5"/>
    <autoReverse>false</autoReverse>
    <isclicktri>false</isclicktri>
    <repeatcount>1</repeatcount>
  </xeff>
  <xeff index="23" displayname="图形 16" abstypecode="0" spid="40" nativeid="0" isexit="0" bhvcode="spp" oindex="23">
    <color red="0" green="0" blue="0"/>
    <uid>23</uid>
    <rangedata start="1.25" end="1.75"/>
    <autoReverse>false</autoReverse>
    <isclicktri>false</isclicktri>
    <repeatcount>1</repeatcount>
  </xeff>
  <sldid>-1</sldid>
</xseqc>
</file>

<file path=customXml/item23.xml><?xml version="1.0" encoding="utf-8"?>
<xseqc xmlns:xsd="http://www.w3.org/2001/XMLSchema" xmlns:xsi="http://www.w3.org/2001/XMLSchema-instance">
  <xeff index="1" displayname="组 14" abstypecode="0" spid="15" nativeid="10" isexit="0" bhvcode="spp" oindex="1">
    <color red="0" green="0" blue="0"/>
    <uid>1</uid>
    <rangedata start="0" end="0.5"/>
    <autoReverse>false</autoReverse>
    <isclicktri>false</isclicktri>
    <repeatcount>1</repeatcount>
  </xeff>
  <xeff index="2" displayname="独爱礼坊7" abstypecode="0" spid="8" nativeid="10" isexit="0" bhvcode="sppp" oindex="2">
    <color red="0" green="0" blue="0"/>
    <uid>2</uid>
    <rangedata start="0.5" end="1"/>
    <autoReverse>false</autoReverse>
    <isclicktri>false</isclicktri>
    <repeatcount>1</repeatcount>
  </xeff>
  <xeff index="3" displayname="选题背景与意义" abstypecode="0" spid="11" nativeid="10" isexit="0" bhvcode="sppp" oindex="3">
    <color red="0" green="0" blue="0"/>
    <uid>3</uid>
    <rangedata start="0.25" end="1"/>
    <autoReverse>false</autoReverse>
    <isclicktri>false</isclicktri>
    <repeatcount>1</repeatcount>
  </xeff>
  <xeff index="4" displayname="连接符 17" abstypecode="0" spid="18" nativeid="0" isexit="0" bhvcode="spp" oindex="4">
    <color red="0" green="0" blue="0"/>
    <uid>4</uid>
    <rangedata start="0.75" end="1.25"/>
    <autoReverse>false</autoReverse>
    <isclicktri>false</isclicktri>
    <repeatcount>1</repeatcount>
  </xeff>
  <xeff index="5" displayname="单击此处输入你的正文,文字是您思想的提炼,为了最终演示发布的良好效果,请尽量言简意赅的阐述观点；单击此处输入你的正文；" abstypecode="0" spid="16" nativeid="0" isexit="0" bhvcode="spp" oindex="5">
    <color red="0" green="0" blue="0"/>
    <uid>5</uid>
    <rangedata start="1" end="1.5"/>
    <autoReverse>false</autoReverse>
    <isclicktri>false</isclicktri>
    <repeatcount>1</repeatcount>
  </xeff>
  <xeff index="6" displayname="第一部分" abstypecode="0" spid="12" nativeid="10" isexit="0" bhvcode="sppp" oindex="6">
    <color red="0" green="0" blue="0"/>
    <uid>6</uid>
    <rangedata start="0.5" end="1"/>
    <autoReverse>false</autoReverse>
    <isclicktri>false</isclicktri>
    <repeatcount>1</repeatcount>
  </xeff>
  <sldid>-1</sldid>
</xseqc>
</file>

<file path=customXml/item24.xml><?xml version="1.0" encoding="utf-8"?>
<xseqc xmlns:xsd="http://www.w3.org/2001/XMLSchema" xmlns:xsi="http://www.w3.org/2001/XMLSchema-instance">
  <xeff index="1" displayname="选题背景与意义" abstypecode="0" spid="18" nativeid="10" isexit="0" bhvcode="spp" oindex="1">
    <color red="0" green="0" blue="0"/>
    <uid>1</uid>
    <rangedata start="0" end="0.5"/>
    <autoReverse>false</autoReverse>
    <isclicktri>false</isclicktri>
    <repeatcount>1</repeatcount>
  </xeff>
  <xeff index="2" displayname="图表 1" abstypecode="0" spid="2" nativeid="10" isexit="0" bhvcode="sf" oindex="2">
    <color red="0" green="0" blue="0"/>
    <uid>2</uid>
    <rangedata start="0.75" end="1.25"/>
    <autoReverse>false</autoReverse>
    <isclicktri>false</isclicktri>
    <repeatcount>1</repeatcount>
  </xeff>
  <xeff index="3" displayname="图 2" abstypecode="0" spid="3" nativeid="10" isexit="0" bhvcode="sppp" oindex="3">
    <color red="0" green="0" blue="0"/>
    <uid>3</uid>
    <rangedata start="0.5" end="1"/>
    <autoReverse>false</autoReverse>
    <isclicktri>false</isclicktri>
    <repeatcount>1</repeatcount>
  </xeff>
  <sldid>-1</sldid>
</xseqc>
</file>

<file path=customXml/item25.xml><?xml version="1.0" encoding="utf-8"?>
<xseqc xmlns:xsd="http://www.w3.org/2001/XMLSchema" xmlns:xsi="http://www.w3.org/2001/XMLSchema-instance">
  <xeff index="1" displayname="组 14" abstypecode="0" spid="15" nativeid="10" isexit="0" bhvcode="spp" oindex="1">
    <color red="0" green="0" blue="0"/>
    <uid>1</uid>
    <rangedata start="0" end="0.5"/>
    <autoReverse>false</autoReverse>
    <isclicktri>false</isclicktri>
    <repeatcount>1</repeatcount>
  </xeff>
  <xeff index="2" displayname="独爱礼坊7" abstypecode="0" spid="8" nativeid="10" isexit="0" bhvcode="sppp" oindex="2">
    <color red="0" green="0" blue="0"/>
    <uid>2</uid>
    <rangedata start="0.5" end="1"/>
    <autoReverse>false</autoReverse>
    <isclicktri>false</isclicktri>
    <repeatcount>1</repeatcount>
  </xeff>
  <xeff index="3" displayname="选题背景与意义" abstypecode="0" spid="11" nativeid="10" isexit="0" bhvcode="sppp" oindex="3">
    <color red="0" green="0" blue="0"/>
    <uid>3</uid>
    <rangedata start="0.25" end="1"/>
    <autoReverse>false</autoReverse>
    <isclicktri>false</isclicktri>
    <repeatcount>1</repeatcount>
  </xeff>
  <xeff index="4" displayname="连接符 17" abstypecode="0" spid="18" nativeid="0" isexit="0" bhvcode="spp" oindex="4">
    <color red="0" green="0" blue="0"/>
    <uid>4</uid>
    <rangedata start="0.75" end="1.25"/>
    <autoReverse>false</autoReverse>
    <isclicktri>false</isclicktri>
    <repeatcount>1</repeatcount>
  </xeff>
  <xeff index="5" displayname="单击此处输入你的正文,文字是您思想的提炼,为了最终演示发布的良好效果,请尽量言简意赅的阐述观点；单击此处输入你的正文；" abstypecode="0" spid="16" nativeid="0" isexit="0" bhvcode="spp" oindex="5">
    <color red="0" green="0" blue="0"/>
    <uid>5</uid>
    <rangedata start="1" end="1.5"/>
    <autoReverse>false</autoReverse>
    <isclicktri>false</isclicktri>
    <repeatcount>1</repeatcount>
  </xeff>
  <xeff index="6" displayname="第一部分" abstypecode="0" spid="12" nativeid="10" isexit="0" bhvcode="sppp" oindex="6">
    <color red="0" green="0" blue="0"/>
    <uid>6</uid>
    <rangedata start="0.5" end="1"/>
    <autoReverse>false</autoReverse>
    <isclicktri>false</isclicktri>
    <repeatcount>1</repeatcount>
  </xeff>
  <sldid>-1</sldid>
</xseqc>
</file>

<file path=customXml/item26.xml><?xml version="1.0" encoding="utf-8"?>
<xseqc xmlns:xsd="http://www.w3.org/2001/XMLSchema" xmlns:xsi="http://www.w3.org/2001/XMLSchema-instance">
  <xeff index="1" displayname="图 22" abstypecode="0" spid="23" nativeid="10" isexit="0" bhvcode="spp" oindex="5">
    <color red="0" green="0" blue="0"/>
    <uid>1</uid>
    <rangedata start="0.5" end="1"/>
    <autoReverse>false</autoReverse>
    <isclicktri>false</isclicktri>
    <repeatcount>1</repeatcount>
  </xeff>
  <xeff index="2" displayname="矩形 25" abstypecode="0" spid="26" nativeid="10" isexit="0" bhvcode="spp" oindex="6">
    <color red="0" green="0" blue="0"/>
    <uid>2</uid>
    <rangedata start="0.5" end="1"/>
    <autoReverse>false</autoReverse>
    <isclicktri>false</isclicktri>
    <repeatcount>1</repeatcount>
  </xeff>
  <xeff index="3" displayname="单击此处输入你的正文,文字是您思想的提炼。" abstypecode="0" spid="27" nativeid="10" isexit="0" bhvcode="spp" oindex="7">
    <color red="0" green="0" blue="0"/>
    <uid>3</uid>
    <rangedata start="0.5" end="1"/>
    <autoReverse>false</autoReverse>
    <isclicktri>false</isclicktri>
    <repeatcount>1</repeatcount>
  </xeff>
  <xeff index="4" displayname="矩形 27" abstypecode="0" spid="28" nativeid="10" isexit="0" bhvcode="spp" oindex="8">
    <color red="0" green="0" blue="0"/>
    <uid>4</uid>
    <rangedata start="0.5" end="1"/>
    <autoReverse>false</autoReverse>
    <isclicktri>false</isclicktri>
    <repeatcount>1</repeatcount>
  </xeff>
  <xeff index="5" displayname="单击此处输入你的正文,文字是您思想的提炼。" abstypecode="0" spid="29" nativeid="10" isexit="0" bhvcode="spp" oindex="9">
    <color red="0" green="0" blue="0"/>
    <uid>5</uid>
    <rangedata start="0.5" end="1"/>
    <autoReverse>false</autoReverse>
    <isclicktri>false</isclicktri>
    <repeatcount>1</repeatcount>
  </xeff>
  <xeff index="6" displayname="添加标题" abstypecode="0" spid="30" nativeid="10" isexit="0" bhvcode="spp" oindex="10">
    <color red="0" green="0" blue="0"/>
    <uid>6</uid>
    <rangedata start="0.5" end="1"/>
    <autoReverse>false</autoReverse>
    <isclicktri>false</isclicktri>
    <repeatcount>1</repeatcount>
  </xeff>
  <xeff index="7" displayname="添加标题" abstypecode="0" spid="31" nativeid="10" isexit="0" bhvcode="spp" oindex="11">
    <color red="0" green="0" blue="0"/>
    <uid>7</uid>
    <rangedata start="0.5" end="1"/>
    <autoReverse>false</autoReverse>
    <isclicktri>false</isclicktri>
    <repeatcount>1</repeatcount>
  </xeff>
  <xeff index="8" displayname="矩形 31" abstypecode="0" spid="32" nativeid="10" isexit="0" bhvcode="spp" oindex="12">
    <color red="0" green="0" blue="0"/>
    <uid>8</uid>
    <rangedata start="0.5" end="1"/>
    <autoReverse>false</autoReverse>
    <isclicktri>false</isclicktri>
    <repeatcount>1</repeatcount>
  </xeff>
  <xeff index="9" displayname="单击此处输入你的正文,文字是您思想的提炼。" abstypecode="0" spid="33" nativeid="10" isexit="0" bhvcode="spp" oindex="13">
    <color red="0" green="0" blue="0"/>
    <uid>9</uid>
    <rangedata start="0.5" end="1"/>
    <autoReverse>false</autoReverse>
    <isclicktri>false</isclicktri>
    <repeatcount>1</repeatcount>
  </xeff>
  <xeff index="10" displayname="添加标题" abstypecode="0" spid="34" nativeid="10" isexit="0" bhvcode="spp" oindex="14">
    <color red="0" green="0" blue="0"/>
    <uid>10</uid>
    <rangedata start="0.5" end="1"/>
    <autoReverse>false</autoReverse>
    <isclicktri>false</isclicktri>
    <repeatcount>1</repeatcount>
  </xeff>
  <xeff index="11" displayname="组 32" abstypecode="0" spid="35" nativeid="10" isexit="0" bhvcode="spp" oindex="15">
    <color red="0" green="0" blue="0"/>
    <uid>11</uid>
    <rangedata start="0.5" end="1"/>
    <autoReverse>false</autoReverse>
    <isclicktri>false</isclicktri>
    <repeatcount>1</repeatcount>
  </xeff>
  <xeff index="12" displayname="椭圆 13" abstypecode="0" spid="38" nativeid="10" isexit="0" bhvcode="spp" oindex="16">
    <color red="0" green="0" blue="0"/>
    <uid>12</uid>
    <rangedata start="0.5" end="1"/>
    <autoReverse>false</autoReverse>
    <isclicktri>false</isclicktri>
    <repeatcount>1</repeatcount>
  </xeff>
  <xeff index="13" displayname="Oval 19" abstypecode="0" spid="39" nativeid="10" isexit="0" bhvcode="spp" oindex="17">
    <color red="0" green="0" blue="0"/>
    <uid>13</uid>
    <rangedata start="0.5" end="1"/>
    <autoReverse>false</autoReverse>
    <isclicktri>false</isclicktri>
    <repeatcount>1</repeatcount>
  </xeff>
  <xeff index="14" displayname="组 9" abstypecode="0" spid="10" nativeid="10" isexit="0" bhvcode="spp" oindex="1">
    <color red="0" green="0" blue="0"/>
    <uid>14</uid>
    <rangedata start="0.75" end="1.25"/>
    <autoReverse>false</autoReverse>
    <isclicktri>false</isclicktri>
    <repeatcount>1</repeatcount>
  </xeff>
  <xeff index="15" displayname="组 13" abstypecode="0" spid="14" nativeid="10" isexit="0" bhvcode="spp" oindex="2">
    <color red="0" green="0" blue="0"/>
    <uid>15</uid>
    <rangedata start="0.75" end="1.25"/>
    <autoReverse>false</autoReverse>
    <isclicktri>false</isclicktri>
    <repeatcount>1</repeatcount>
  </xeff>
  <xeff index="16" displayname="组 1" abstypecode="0" spid="2" nativeid="10" isexit="0" bhvcode="spp" oindex="3">
    <color red="0" green="0" blue="0"/>
    <uid>16</uid>
    <rangedata start="0.75" end="1.25"/>
    <autoReverse>false</autoReverse>
    <isclicktri>false</isclicktri>
    <repeatcount>1</repeatcount>
  </xeff>
  <xeff index="17" displayname="组 5" abstypecode="0" spid="6" nativeid="10" isexit="0" bhvcode="spp" oindex="4">
    <color red="0" green="0" blue="0"/>
    <uid>17</uid>
    <rangedata start="0.75" end="1.25"/>
    <autoReverse>false</autoReverse>
    <isclicktri>false</isclicktri>
    <repeatcount>1</repeatcount>
  </xeff>
  <xeff index="18" displayname="选题背景与意义" abstypecode="0" spid="18" nativeid="10" isexit="0" bhvcode="spp" oindex="18">
    <color red="0" green="0" blue="0"/>
    <uid>18</uid>
    <rangedata start="0" end="0.5"/>
    <autoReverse>false</autoReverse>
    <isclicktri>false</isclicktri>
    <repeatcount>1</repeatcount>
  </xeff>
  <sldid>-1</sldid>
</xseqc>
</file>

<file path=customXml/item27.xml><?xml version="1.0" encoding="utf-8"?>
<xseqc xmlns:xsd="http://www.w3.org/2001/XMLSchema" xmlns:xsi="http://www.w3.org/2001/XMLSchema-instance">
  <xeff index="1" displayname="组 14" abstypecode="0" spid="15" nativeid="10" isexit="0" bhvcode="spp" oindex="1">
    <color red="0" green="0" blue="0"/>
    <uid>1</uid>
    <rangedata start="0" end="0.5"/>
    <autoReverse>false</autoReverse>
    <isclicktri>false</isclicktri>
    <repeatcount>1</repeatcount>
  </xeff>
  <xeff index="2" displayname="独爱礼坊7" abstypecode="0" spid="8" nativeid="10" isexit="0" bhvcode="sppp" oindex="2">
    <color red="0" green="0" blue="0"/>
    <uid>2</uid>
    <rangedata start="0.5" end="1"/>
    <autoReverse>false</autoReverse>
    <isclicktri>false</isclicktri>
    <repeatcount>1</repeatcount>
  </xeff>
  <xeff index="3" displayname="选题背景与意义" abstypecode="0" spid="11" nativeid="10" isexit="0" bhvcode="sppp" oindex="3">
    <color red="0" green="0" blue="0"/>
    <uid>3</uid>
    <rangedata start="0.25" end="1"/>
    <autoReverse>false</autoReverse>
    <isclicktri>false</isclicktri>
    <repeatcount>1</repeatcount>
  </xeff>
  <xeff index="4" displayname="连接符 17" abstypecode="0" spid="18" nativeid="0" isexit="0" bhvcode="spp" oindex="4">
    <color red="0" green="0" blue="0"/>
    <uid>4</uid>
    <rangedata start="0.75" end="1.25"/>
    <autoReverse>false</autoReverse>
    <isclicktri>false</isclicktri>
    <repeatcount>1</repeatcount>
  </xeff>
  <xeff index="5" displayname="单击此处输入你的正文,文字是您思想的提炼,为了最终演示发布的良好效果,请尽量言简意赅的阐述观点；单击此处输入你的正文；" abstypecode="0" spid="16" nativeid="0" isexit="0" bhvcode="spp" oindex="5">
    <color red="0" green="0" blue="0"/>
    <uid>5</uid>
    <rangedata start="1" end="1.5"/>
    <autoReverse>false</autoReverse>
    <isclicktri>false</isclicktri>
    <repeatcount>1</repeatcount>
  </xeff>
  <xeff index="6" displayname="第一部分" abstypecode="0" spid="12" nativeid="10" isexit="0" bhvcode="sppp" oindex="6">
    <color red="0" green="0" blue="0"/>
    <uid>6</uid>
    <rangedata start="0.5" end="1"/>
    <autoReverse>false</autoReverse>
    <isclicktri>false</isclicktri>
    <repeatcount>1</repeatcount>
  </xeff>
  <sldid>-1</sldid>
</xseqc>
</file>

<file path=customXml/item28.xml><?xml version="1.0" encoding="utf-8"?>
<xseqc xmlns:xsd="http://www.w3.org/2001/XMLSchema" xmlns:xsi="http://www.w3.org/2001/XMLSchema-instance">
  <xeff index="1" displayname="组 14" abstypecode="0" spid="15" nativeid="10" isexit="0" bhvcode="spp" oindex="1">
    <color red="0" green="0" blue="0"/>
    <uid>1</uid>
    <rangedata start="0" end="0.5"/>
    <autoReverse>false</autoReverse>
    <isclicktri>false</isclicktri>
    <repeatcount>1</repeatcount>
  </xeff>
  <xeff index="2" displayname="独爱礼坊7" abstypecode="0" spid="8" nativeid="10" isexit="0" bhvcode="sppp" oindex="2">
    <color red="0" green="0" blue="0"/>
    <uid>2</uid>
    <rangedata start="0.5" end="1"/>
    <autoReverse>false</autoReverse>
    <isclicktri>false</isclicktri>
    <repeatcount>1</repeatcount>
  </xeff>
  <xeff index="3" displayname="选题背景与意义" abstypecode="0" spid="11" nativeid="10" isexit="0" bhvcode="sppp" oindex="3">
    <color red="0" green="0" blue="0"/>
    <uid>3</uid>
    <rangedata start="0.25" end="1"/>
    <autoReverse>false</autoReverse>
    <isclicktri>false</isclicktri>
    <repeatcount>1</repeatcount>
  </xeff>
  <xeff index="4" displayname="连接符 17" abstypecode="0" spid="18" nativeid="0" isexit="0" bhvcode="spp" oindex="4">
    <color red="0" green="0" blue="0"/>
    <uid>4</uid>
    <rangedata start="0.75" end="1.25"/>
    <autoReverse>false</autoReverse>
    <isclicktri>false</isclicktri>
    <repeatcount>1</repeatcount>
  </xeff>
  <xeff index="5" displayname="单击此处输入你的正文,文字是您思想的提炼,为了最终演示发布的良好效果,请尽量言简意赅的阐述观点；单击此处输入你的正文；" abstypecode="0" spid="16" nativeid="0" isexit="0" bhvcode="spp" oindex="5">
    <color red="0" green="0" blue="0"/>
    <uid>5</uid>
    <rangedata start="1" end="1.5"/>
    <autoReverse>false</autoReverse>
    <isclicktri>false</isclicktri>
    <repeatcount>1</repeatcount>
  </xeff>
  <xeff index="6" displayname="第五部分" abstypecode="0" spid="12" nativeid="10" isexit="0" bhvcode="sppp" oindex="6">
    <color red="0" green="0" blue="0"/>
    <uid>6</uid>
    <rangedata start="0.5" end="1"/>
    <autoReverse>false</autoReverse>
    <isclicktri>false</isclicktri>
    <repeatcount>1</repeatcount>
  </xeff>
  <sldid>-1</sldid>
</xseqc>
</file>

<file path=customXml/item3.xml><?xml version="1.0" encoding="utf-8"?>
<xseqc xmlns:xsd="http://www.w3.org/2001/XMLSchema" xmlns:xsi="http://www.w3.org/2001/XMLSchema-instance">
  <xeff index="1" displayname="图表 1" abstypecode="0" spid="2" nativeid="10" isexit="0" bhvcode="sppc" oindex="1">
    <color red="0" green="0" blue="0"/>
    <uid>1</uid>
    <rangedata start="0.5" end="1"/>
    <autoReverse>false</autoReverse>
    <isclicktri>false</isclicktri>
    <repeatcount>1</repeatcount>
  </xeff>
  <xeff index="2" displayname="单击此处输入你的正文,为了最终演示发布的良好效果,请尽量言简意赅的阐述观点；" abstypecode="0" spid="3" nativeid="10" isexit="0" bhvcode="spp" oindex="2">
    <color red="0" green="0" blue="0"/>
    <uid>2</uid>
    <rangedata start="0.5" end="1"/>
    <autoReverse>false</autoReverse>
    <isclicktri>false</isclicktri>
    <repeatcount>1</repeatcount>
  </xeff>
  <xeff index="3" displayname="第一季度" abstypecode="0" spid="4" nativeid="10" isexit="0" bhvcode="spp" oindex="3">
    <color red="0" green="0" blue="0"/>
    <uid>3</uid>
    <rangedata start="0.5" end="1"/>
    <autoReverse>false</autoReverse>
    <isclicktri>false</isclicktri>
    <repeatcount>1</repeatcount>
  </xeff>
  <xeff index="4" displayname="椭圆 4" abstypecode="0" spid="5" nativeid="10" isexit="0" bhvcode="spp" oindex="4">
    <color red="0" green="0" blue="0"/>
    <uid>4</uid>
    <rangedata start="0.5" end="1"/>
    <autoReverse>false</autoReverse>
    <isclicktri>false</isclicktri>
    <repeatcount>1</repeatcount>
  </xeff>
  <xeff index="5" displayname="椭圆 5" abstypecode="0" spid="6" nativeid="10" isexit="0" bhvcode="spp" oindex="5">
    <color red="0" green="0" blue="0"/>
    <uid>5</uid>
    <rangedata start="0.75" end="1.25"/>
    <autoReverse>false</autoReverse>
    <isclicktri>false</isclicktri>
    <repeatcount>1</repeatcount>
  </xeff>
  <xeff index="6" displayname="椭圆 6" abstypecode="0" spid="7" nativeid="10" isexit="0" bhvcode="spp" oindex="6">
    <color red="0" green="0" blue="0"/>
    <uid>6</uid>
    <rangedata start="0.5" end="1"/>
    <autoReverse>false</autoReverse>
    <isclicktri>false</isclicktri>
    <repeatcount>1</repeatcount>
  </xeff>
  <xeff index="7" displayname="椭圆 7" abstypecode="0" spid="8" nativeid="10" isexit="0" bhvcode="spp" oindex="7">
    <color red="0" green="0" blue="0"/>
    <uid>7</uid>
    <rangedata start="0.75" end="1.25"/>
    <autoReverse>false</autoReverse>
    <isclicktri>false</isclicktri>
    <repeatcount>1</repeatcount>
  </xeff>
  <xeff index="8" displayname="单击此处输入你的正文,为了最终演示发布的良好效果,请尽量言简意赅的阐述观点；" abstypecode="0" spid="9" nativeid="10" isexit="0" bhvcode="spp" oindex="8">
    <color red="0" green="0" blue="0"/>
    <uid>8</uid>
    <rangedata start="0.75" end="1.25"/>
    <autoReverse>false</autoReverse>
    <isclicktri>false</isclicktri>
    <repeatcount>1</repeatcount>
  </xeff>
  <xeff index="9" displayname="第二季度" abstypecode="0" spid="10" nativeid="10" isexit="0" bhvcode="spp" oindex="9">
    <color red="0" green="0" blue="0"/>
    <uid>9</uid>
    <rangedata start="0.75" end="1.25"/>
    <autoReverse>false</autoReverse>
    <isclicktri>false</isclicktri>
    <repeatcount>1</repeatcount>
  </xeff>
  <xeff index="10" displayname="单击此处输入你的正文,为了最终演示发布的良好效果,请尽量言简意赅的阐述观点；" abstypecode="0" spid="11" nativeid="10" isexit="0" bhvcode="spp" oindex="10">
    <color red="0" green="0" blue="0"/>
    <uid>10</uid>
    <rangedata start="0.5" end="1"/>
    <autoReverse>false</autoReverse>
    <isclicktri>false</isclicktri>
    <repeatcount>1</repeatcount>
  </xeff>
  <xeff index="11" displayname="第三季度" abstypecode="0" spid="12" nativeid="10" isexit="0" bhvcode="spp" oindex="11">
    <color red="0" green="0" blue="0"/>
    <uid>11</uid>
    <rangedata start="0.5" end="1"/>
    <autoReverse>false</autoReverse>
    <isclicktri>false</isclicktri>
    <repeatcount>1</repeatcount>
  </xeff>
  <xeff index="12" displayname="单击此处输入你的正文,为了最终演示发布的良好效果,请尽量言简意赅的阐述观点；" abstypecode="0" spid="13" nativeid="10" isexit="0" bhvcode="spp" oindex="12">
    <color red="0" green="0" blue="0"/>
    <uid>12</uid>
    <rangedata start="0.75" end="1.25"/>
    <autoReverse>false</autoReverse>
    <isclicktri>false</isclicktri>
    <repeatcount>1</repeatcount>
  </xeff>
  <xeff index="13" displayname="第四季度" abstypecode="0" spid="14" nativeid="10" isexit="0" bhvcode="spp" oindex="13">
    <color red="0" green="0" blue="0"/>
    <uid>13</uid>
    <rangedata start="0.75" end="1.25"/>
    <autoReverse>false</autoReverse>
    <isclicktri>false</isclicktri>
    <repeatcount>1</repeatcount>
  </xeff>
  <xeff index="14" displayname="Freeform 13" abstypecode="0" spid="15" nativeid="10" isexit="0" bhvcode="spp" oindex="14">
    <color red="0" green="0" blue="0"/>
    <uid>14</uid>
    <rangedata start="0.5" end="1"/>
    <autoReverse>false</autoReverse>
    <isclicktri>false</isclicktri>
    <repeatcount>1</repeatcount>
  </xeff>
  <xeff index="15" displayname="组 15" abstypecode="0" spid="16" nativeid="10" isexit="0" bhvcode="spp" oindex="15">
    <color red="0" green="0" blue="0"/>
    <uid>15</uid>
    <rangedata start="0.75" end="1.25"/>
    <autoReverse>false</autoReverse>
    <isclicktri>false</isclicktri>
    <repeatcount>1</repeatcount>
  </xeff>
  <xeff index="16" displayname="Freeform 75" abstypecode="0" spid="32" nativeid="10" isexit="0" bhvcode="spp" oindex="16">
    <color red="0" green="0" blue="0"/>
    <uid>16</uid>
    <rangedata start="0.5" end="1"/>
    <autoReverse>false</autoReverse>
    <isclicktri>false</isclicktri>
    <repeatcount>1</repeatcount>
  </xeff>
  <xeff index="17" displayname="组 4" abstypecode="0" spid="33" nativeid="10" isexit="0" bhvcode="spp" oindex="17">
    <color red="0" green="0" blue="0"/>
    <uid>17</uid>
    <rangedata start="0.75" end="1.25"/>
    <autoReverse>false</autoReverse>
    <isclicktri>false</isclicktri>
    <repeatcount>1</repeatcount>
  </xeff>
  <xeff index="18" displayname="选题背景与意义" abstypecode="0" spid="18" nativeid="10" isexit="0" bhvcode="spp" oindex="18">
    <color red="0" green="0" blue="0"/>
    <uid>18</uid>
    <rangedata start="0" end="0.5"/>
    <autoReverse>false</autoReverse>
    <isclicktri>false</isclicktri>
    <repeatcount>1</repeatcount>
  </xeff>
  <sldid>-1</sldid>
</xseqc>
</file>

<file path=customXml/item4.xml><?xml version="1.0" encoding="utf-8"?>
<xseqc xmlns:xsd="http://www.w3.org/2001/XMLSchema" xmlns:xsi="http://www.w3.org/2001/XMLSchema-instance">
  <xeff index="1" displayname="图 37" abstypecode="0" spid="38" nativeid="10" isexit="0" bhvcode="spp" oindex="1">
    <color red="0" green="0" blue="0"/>
    <uid>1</uid>
    <rangedata start="0.5" end="1"/>
    <autoReverse>false</autoReverse>
    <isclicktri>false</isclicktri>
    <repeatcount>1</repeatcount>
  </xeff>
  <xeff index="2" displayname="请添加小标题" abstypecode="0" spid="26" nativeid="10" isexit="0" bhvcode="spp" oindex="2">
    <color red="0" green="0" blue="0"/>
    <uid>2</uid>
    <rangedata start="0.5" end="1"/>
    <autoReverse>false</autoReverse>
    <isclicktri>false</isclicktri>
    <repeatcount>1</repeatcount>
  </xeff>
  <xeff index="3" displayname="单击此处输入你的正文,文字是您思想的提炼,为了最终演示发布的良好效果,请尽量言简意赅的阐述观点；" abstypecode="0" spid="29" nativeid="10" isexit="0" bhvcode="spp" oindex="9">
    <color red="0" green="0" blue="0"/>
    <uid>3</uid>
    <rangedata start="0.5" end="1"/>
    <autoReverse>false</autoReverse>
    <isclicktri>false</isclicktri>
    <repeatcount>1</repeatcount>
  </xeff>
  <xeff index="4" displayname="请添加小标题" abstypecode="0" spid="30" nativeid="10" isexit="0" bhvcode="spp" oindex="4">
    <color red="0" green="0" blue="0"/>
    <uid>4</uid>
    <rangedata start="0.75" end="1.25"/>
    <autoReverse>false</autoReverse>
    <isclicktri>false</isclicktri>
    <repeatcount>1</repeatcount>
  </xeff>
  <xeff index="5" displayname="单击此处输入你的正文,文字是您思想的提炼,为了最终演示发布的良好效果,请尽量言简意赅的阐述观点；" abstypecode="0" spid="33" nativeid="10" isexit="0" bhvcode="spp" oindex="11">
    <color red="0" green="0" blue="0"/>
    <uid>5</uid>
    <rangedata start="0.75" end="1.25"/>
    <autoReverse>false</autoReverse>
    <isclicktri>false</isclicktri>
    <repeatcount>1</repeatcount>
  </xeff>
  <xeff index="6" displayname="单击此处输入你的正文,文字是您思想的提炼,为了最终演示发布的良好效果,请尽量言简意赅的阐述观点；" abstypecode="0" spid="27" nativeid="10" isexit="0" bhvcode="spp" oindex="3">
    <color red="0" green="0" blue="0"/>
    <uid>6</uid>
    <rangedata start="0.5" end="1"/>
    <autoReverse>false</autoReverse>
    <isclicktri>false</isclicktri>
    <repeatcount>1</repeatcount>
  </xeff>
  <xeff index="7" displayname="单击此处输入你的正文,文字是您思想的提炼,为了最终演示发布的良好效果,请尽量言简意赅的阐述观点；" abstypecode="0" spid="31" nativeid="10" isexit="0" bhvcode="spp" oindex="5">
    <color red="0" green="0" blue="0"/>
    <uid>7</uid>
    <rangedata start="0.75" end="1.25"/>
    <autoReverse>false</autoReverse>
    <isclicktri>false</isclicktri>
    <repeatcount>1</repeatcount>
  </xeff>
  <xeff index="8" displayname="请添加小标题" abstypecode="0" spid="34" nativeid="10" isexit="0" bhvcode="spp" oindex="6">
    <color red="0" green="0" blue="0"/>
    <uid>8</uid>
    <rangedata start="1" end="1.5"/>
    <autoReverse>false</autoReverse>
    <isclicktri>false</isclicktri>
    <repeatcount>1</repeatcount>
  </xeff>
  <xeff index="9" displayname="单击此处输入你的正文,文字是您思想的提炼,为了最终演示发布的良好效果,请尽量言简意赅的阐述观点；" abstypecode="0" spid="35" nativeid="10" isexit="0" bhvcode="spp" oindex="7">
    <color red="0" green="0" blue="0"/>
    <uid>9</uid>
    <rangedata start="1" end="1.5"/>
    <autoReverse>false</autoReverse>
    <isclicktri>false</isclicktri>
    <repeatcount>1</repeatcount>
  </xeff>
  <xeff index="10" displayname="请添加小标题" abstypecode="0" spid="28" nativeid="10" isexit="0" bhvcode="spp" oindex="8">
    <color red="0" green="0" blue="0"/>
    <uid>10</uid>
    <rangedata start="0.5" end="1"/>
    <autoReverse>false</autoReverse>
    <isclicktri>false</isclicktri>
    <repeatcount>1</repeatcount>
  </xeff>
  <xeff index="11" displayname="请添加小标题" abstypecode="0" spid="32" nativeid="10" isexit="0" bhvcode="spp" oindex="10">
    <color red="0" green="0" blue="0"/>
    <uid>11</uid>
    <rangedata start="0.75" end="1.25"/>
    <autoReverse>false</autoReverse>
    <isclicktri>false</isclicktri>
    <repeatcount>1</repeatcount>
  </xeff>
  <xeff index="12" displayname="请添加小标题" abstypecode="0" spid="36" nativeid="10" isexit="0" bhvcode="spp" oindex="12">
    <color red="0" green="0" blue="0"/>
    <uid>12</uid>
    <rangedata start="1" end="1.5"/>
    <autoReverse>false</autoReverse>
    <isclicktri>false</isclicktri>
    <repeatcount>1</repeatcount>
  </xeff>
  <xeff index="13" displayname="单击此处输入你的正文,文字是您思想的提炼,为了最终演示发布的良好效果,请尽量言简意赅的阐述观点；" abstypecode="0" spid="37" nativeid="10" isexit="0" bhvcode="spp" oindex="13">
    <color red="0" green="0" blue="0"/>
    <uid>13</uid>
    <rangedata start="1" end="1.5"/>
    <autoReverse>false</autoReverse>
    <isclicktri>false</isclicktri>
    <repeatcount>1</repeatcount>
  </xeff>
  <xeff index="14" displayname="选题背景与意义" abstypecode="0" spid="18" nativeid="10" isexit="0" bhvcode="spp" oindex="14">
    <color red="0" green="0" blue="0"/>
    <uid>14</uid>
    <rangedata start="0" end="0.5"/>
    <autoReverse>false</autoReverse>
    <isclicktri>false</isclicktri>
    <repeatcount>1</repeatcount>
  </xeff>
  <sldid>-1</sldid>
</xseqc>
</file>

<file path=customXml/item5.xml><?xml version="1.0" encoding="utf-8"?>
<xseqc xmlns:xsd="http://www.w3.org/2001/XMLSchema" xmlns:xsi="http://www.w3.org/2001/XMLSchema-instance">
  <xeff index="1" displayname="组 14" abstypecode="0" spid="15" nativeid="10" isexit="0" bhvcode="spp" oindex="1">
    <color red="0" green="0" blue="0"/>
    <uid>1</uid>
    <rangedata start="0" end="0.5"/>
    <autoReverse>false</autoReverse>
    <isclicktri>false</isclicktri>
    <repeatcount>1</repeatcount>
  </xeff>
  <xeff index="2" displayname="Oval 5" abstypecode="0" spid="46" nativeid="10" isexit="0" bhvcode="sppp" oindex="2">
    <color red="0" green="0" blue="0"/>
    <uid>2</uid>
    <rangedata start="0.25" end="1"/>
    <autoReverse>false</autoReverse>
    <isclicktri>false</isclicktri>
    <repeatcount>1</repeatcount>
  </xeff>
  <xeff index="3" displayname="Oval 5" abstypecode="0" spid="47" nativeid="10" isexit="0" bhvcode="sppp" oindex="3">
    <color red="0" green="0" blue="0"/>
    <uid>3</uid>
    <rangedata start="0.25" end="1"/>
    <autoReverse>false</autoReverse>
    <isclicktri>false</isclicktri>
    <repeatcount>1</repeatcount>
  </xeff>
  <xeff index="4" displayname="目录" abstypecode="0" spid="48" nativeid="10" isexit="0" bhvcode="sppp" oindex="4">
    <color red="0" green="0" blue="0"/>
    <uid>4</uid>
    <rangedata start="0.25" end="1"/>
    <autoReverse>false</autoReverse>
    <isclicktri>false</isclicktri>
    <repeatcount>1</repeatcount>
  </xeff>
  <xeff index="5" displayname="CONTENTS" abstypecode="0" spid="49" nativeid="10" isexit="0" bhvcode="sppp" oindex="5">
    <color red="0" green="0" blue="0"/>
    <uid>5</uid>
    <rangedata start="0.25" end="1"/>
    <autoReverse>false</autoReverse>
    <isclicktri>false</isclicktri>
    <repeatcount>1</repeatcount>
  </xeff>
  <xeff index="6" displayname="Freeform 5" abstypecode="0" spid="25" nativeid="10" isexit="0" bhvcode="sppp" oindex="6">
    <color red="0" green="0" blue="0"/>
    <uid>6</uid>
    <rangedata start="0.5" end="1"/>
    <autoReverse>false</autoReverse>
    <isclicktri>false</isclicktri>
    <repeatcount>1</repeatcount>
  </xeff>
  <xeff index="7" displayname="组 2" abstypecode="0" spid="3" nativeid="0" isexit="0" bhvcode="spp" oindex="7">
    <color red="0" green="0" blue="0"/>
    <uid>7</uid>
    <rangedata start="1" end="1.5"/>
    <autoReverse>false</autoReverse>
    <isclicktri>false</isclicktri>
    <repeatcount>1</repeatcount>
  </xeff>
  <xeff index="8" displayname="组 3" abstypecode="0" spid="4" nativeid="0" isexit="0" bhvcode="spp" oindex="8">
    <color red="0" green="0" blue="0"/>
    <uid>8</uid>
    <rangedata start="1.25" end="1.75"/>
    <autoReverse>false</autoReverse>
    <isclicktri>false</isclicktri>
    <repeatcount>1</repeatcount>
  </xeff>
  <xeff index="9" displayname="组 4" abstypecode="0" spid="5" nativeid="0" isexit="0" bhvcode="spp" oindex="9">
    <color red="0" green="0" blue="0"/>
    <uid>9</uid>
    <rangedata start="1.5" end="2"/>
    <autoReverse>false</autoReverse>
    <isclicktri>false</isclicktri>
    <repeatcount>1</repeatcount>
  </xeff>
  <xeff index="10" displayname="组 5" abstypecode="0" spid="6" nativeid="0" isexit="0" bhvcode="spp" oindex="10">
    <color red="0" green="0" blue="0"/>
    <uid>10</uid>
    <rangedata start="1.75" end="2.25"/>
    <autoReverse>false</autoReverse>
    <isclicktri>false</isclicktri>
    <repeatcount>1</repeatcount>
  </xeff>
  <xeff index="11" displayname="组 6" abstypecode="0" spid="7" nativeid="0" isexit="0" bhvcode="spp" oindex="11">
    <color red="0" green="0" blue="0"/>
    <uid>11</uid>
    <rangedata start="2" end="2.5"/>
    <autoReverse>false</autoReverse>
    <isclicktri>false</isclicktri>
    <repeatcount>1</repeatcount>
  </xeff>
  <xeff index="12" displayname="组 1" abstypecode="0" spid="2" nativeid="0" isexit="0" bhvcode="spp" oindex="12">
    <color red="0" green="0" blue="0"/>
    <uid>12</uid>
    <rangedata start="0.75" end="1.25"/>
    <autoReverse>false</autoReverse>
    <isclicktri>false</isclicktri>
    <repeatcount>1</repeatcount>
  </xeff>
  <sldid>-1</sldid>
</xseqc>
</file>

<file path=customXml/item6.xml><?xml version="1.0" encoding="utf-8"?>
<xseqc xmlns:xsd="http://www.w3.org/2001/XMLSchema" xmlns:xsi="http://www.w3.org/2001/XMLSchema-instance">
  <xeff index="1" displayname="选题背景与意义" abstypecode="0" spid="18" nativeid="10" isexit="0" bhvcode="spp" oindex="1">
    <color red="0" green="0" blue="0"/>
    <uid>1</uid>
    <rangedata start="0" end="0.5"/>
    <autoReverse>false</autoReverse>
    <isclicktri>false</isclicktri>
    <repeatcount>1</repeatcount>
  </xeff>
  <xeff index="2" displayname="组 30" abstypecode="0" spid="31" nativeid="10" isexit="0" bhvcode="sppp" oindex="2">
    <color red="0" green="0" blue="0"/>
    <uid>2</uid>
    <rangedata start="0.5" end="1"/>
    <autoReverse>false</autoReverse>
    <isclicktri>false</isclicktri>
    <repeatcount>1</repeatcount>
  </xeff>
  <xeff index="3" displayname="组 51" abstypecode="0" spid="52" nativeid="10" isexit="0" bhvcode="sf" oindex="3">
    <color red="0" green="0" blue="0"/>
    <uid>3</uid>
    <rangedata start="0.75" end="1.25"/>
    <autoReverse>false</autoReverse>
    <isclicktri>false</isclicktri>
    <repeatcount>1</repeatcount>
  </xeff>
  <sldid>-1</sldid>
</xseqc>
</file>

<file path=customXml/item7.xml><?xml version="1.0" encoding="utf-8"?>
<xseqc xmlns:xsd="http://www.w3.org/2001/XMLSchema" xmlns:xsi="http://www.w3.org/2001/XMLSchema-instance">
  <xeff index="1" displayname="选题背景与意义" abstypecode="0" spid="18" nativeid="10" isexit="0" bhvcode="spp" oindex="1">
    <color red="0" green="0" blue="0"/>
    <uid>1</uid>
    <rangedata start="0" end="0.5"/>
    <autoReverse>false</autoReverse>
    <isclicktri>false</isclicktri>
    <repeatcount>1</repeatcount>
  </xeff>
  <xeff index="2" displayname="Freeform 9" abstypecode="0" spid="68" nativeid="10" isexit="0" bhvcode="scccp" oindex="2">
    <color red="0" green="0" blue="0"/>
    <uid>2</uid>
    <rangedata start="0.5" end="1.25"/>
    <autoReverse>false</autoReverse>
    <isclicktri>false</isclicktri>
    <repeatcount>1</repeatcount>
  </xeff>
  <xeff index="3" displayname="Freeform 10" abstypecode="0" spid="62" nativeid="10" isexit="0" bhvcode="scccp" oindex="3">
    <color red="0" green="0" blue="0"/>
    <uid>3</uid>
    <rangedata start="0.5" end="1.25"/>
    <autoReverse>false</autoReverse>
    <isclicktri>false</isclicktri>
    <repeatcount>1</repeatcount>
  </xeff>
  <xeff index="4" displayname="Freeform 11" abstypecode="0" spid="58" nativeid="10" isexit="0" bhvcode="scccp" oindex="4">
    <color red="0" green="0" blue="0"/>
    <uid>4</uid>
    <rangedata start="0.5" end="1.25"/>
    <autoReverse>false</autoReverse>
    <isclicktri>false</isclicktri>
    <repeatcount>1</repeatcount>
  </xeff>
  <xeff index="5" displayname="组 4" abstypecode="0" spid="5" nativeid="10" isexit="0" bhvcode="scccp" oindex="5">
    <color red="0" green="0" blue="0"/>
    <uid>5</uid>
    <rangedata start="0.5" end="1.25"/>
    <autoReverse>false</autoReverse>
    <isclicktri>false</isclicktri>
    <repeatcount>1</repeatcount>
  </xeff>
  <xeff index="6" displayname="组 5" abstypecode="0" spid="6" nativeid="10" isexit="0" bhvcode="scccp" oindex="6">
    <color red="0" green="0" blue="0"/>
    <uid>6</uid>
    <rangedata start="0.5" end="1.25"/>
    <autoReverse>false</autoReverse>
    <isclicktri>false</isclicktri>
    <repeatcount>1</repeatcount>
  </xeff>
  <xeff index="7" displayname="组 6" abstypecode="0" spid="7" nativeid="10" isexit="0" bhvcode="scccp" oindex="7">
    <color red="0" green="0" blue="0"/>
    <uid>7</uid>
    <rangedata start="0.5" end="1.25"/>
    <autoReverse>false</autoReverse>
    <isclicktri>false</isclicktri>
    <repeatcount>1</repeatcount>
  </xeff>
  <xeff index="8" displayname="组 7" abstypecode="0" spid="8" nativeid="10" isexit="0" bhvcode="scccp" oindex="8">
    <color red="0" green="0" blue="0"/>
    <uid>8</uid>
    <rangedata start="0.5" end="1.25"/>
    <autoReverse>false</autoReverse>
    <isclicktri>false</isclicktri>
    <repeatcount>1</repeatcount>
  </xeff>
  <xeff index="9" displayname="组 91" abstypecode="0" spid="92" nativeid="10" isexit="0" bhvcode="scccp" oindex="9">
    <color red="0" green="0" blue="0"/>
    <uid>9</uid>
    <rangedata start="0.5" end="1.25"/>
    <autoReverse>false</autoReverse>
    <isclicktri>false</isclicktri>
    <repeatcount>1</repeatcount>
  </xeff>
  <xeff index="10" displayname="Freeform 39" abstypecode="0" spid="114" nativeid="10" isexit="0" bhvcode="scccp" oindex="10">
    <color red="0" green="0" blue="0"/>
    <uid>10</uid>
    <rangedata start="0.5" end="1.25"/>
    <autoReverse>false</autoReverse>
    <isclicktri>false</isclicktri>
    <repeatcount>1</repeatcount>
  </xeff>
  <xeff index="11" displayname="组 15" abstypecode="0" spid="115" nativeid="10" isexit="0" bhvcode="scccp" oindex="11">
    <color red="0" green="0" blue="0"/>
    <uid>11</uid>
    <rangedata start="0.5" end="1.25"/>
    <autoReverse>false</autoReverse>
    <isclicktri>false</isclicktri>
    <repeatcount>1</repeatcount>
  </xeff>
  <xeff index="12" displayname="同心圆 40" abstypecode="0" spid="38" nativeid="10" isexit="0" bhvcode="spp" oindex="12">
    <color red="0" green="0" blue="0"/>
    <uid>12</uid>
    <rangedata start="1" end="1.5"/>
    <autoReverse>false</autoReverse>
    <isclicktri>false</isclicktri>
    <repeatcount>1</repeatcount>
  </xeff>
  <xeff index="13" displayname="同心圆 48" abstypecode="0" spid="32" nativeid="10" isexit="0" bhvcode="spp" oindex="13">
    <color red="0" green="0" blue="0"/>
    <uid>13</uid>
    <rangedata start="0.75" end="1.25"/>
    <autoReverse>false</autoReverse>
    <isclicktri>false</isclicktri>
    <repeatcount>1</repeatcount>
  </xeff>
  <xeff index="14" displayname="组 10" abstypecode="0" spid="11" nativeid="10" isexit="0" bhvcode="spp" oindex="14">
    <color red="0" green="0" blue="0"/>
    <uid>14</uid>
    <rangedata start="0.75" end="1.25"/>
    <autoReverse>false</autoReverse>
    <isclicktri>false</isclicktri>
    <repeatcount>1</repeatcount>
  </xeff>
  <xeff index="15" displayname="同心圆 58" abstypecode="0" spid="26" nativeid="10" isexit="0" bhvcode="spp" oindex="15">
    <color red="0" green="0" blue="0"/>
    <uid>15</uid>
    <rangedata start="1.25" end="1.75"/>
    <autoReverse>false</autoReverse>
    <isclicktri>false</isclicktri>
    <repeatcount>1</repeatcount>
  </xeff>
  <xeff index="16" displayname="组 12" abstypecode="0" spid="13" nativeid="10" isexit="0" bhvcode="spp" oindex="16">
    <color red="0" green="0" blue="0"/>
    <uid>16</uid>
    <rangedata start="1" end="1.5"/>
    <autoReverse>false</autoReverse>
    <isclicktri>false</isclicktri>
    <repeatcount>1</repeatcount>
  </xeff>
  <xeff index="17" displayname="组 13" abstypecode="0" spid="14" nativeid="10" isexit="0" bhvcode="spp" oindex="17">
    <color red="0" green="0" blue="0"/>
    <uid>17</uid>
    <rangedata start="1.25" end="1.75"/>
    <autoReverse>false</autoReverse>
    <isclicktri>false</isclicktri>
    <repeatcount>1</repeatcount>
  </xeff>
  <xeff index="18" displayname="椭圆 23" abstypecode="0" spid="119" nativeid="10" isexit="0" bhvcode="spp" oindex="18">
    <color red="0" green="0" blue="0"/>
    <uid>18</uid>
    <rangedata start="1.25" end="1.75"/>
    <autoReverse>false</autoReverse>
    <isclicktri>false</isclicktri>
    <repeatcount>1</repeatcount>
  </xeff>
  <xeff index="19" displayname="椭圆 9" abstypecode="0" spid="120" nativeid="10" isexit="0" bhvcode="spp" oindex="19">
    <color red="0" green="0" blue="0"/>
    <uid>19</uid>
    <rangedata start="1" end="1.5"/>
    <autoReverse>false</autoReverse>
    <isclicktri>false</isclicktri>
    <repeatcount>1</repeatcount>
  </xeff>
  <xeff index="20" displayname="椭圆 13" abstypecode="0" spid="121" nativeid="10" isexit="0" bhvcode="spp" oindex="20">
    <color red="0" green="0" blue="0"/>
    <uid>20</uid>
    <rangedata start="0.75" end="1.25"/>
    <autoReverse>false</autoReverse>
    <isclicktri>false</isclicktri>
    <repeatcount>1</repeatcount>
  </xeff>
  <sldid>-1</sldid>
</xseqc>
</file>

<file path=customXml/item8.xml><?xml version="1.0" encoding="utf-8"?>
<xseqc xmlns:xsd="http://www.w3.org/2001/XMLSchema" xmlns:xsi="http://www.w3.org/2001/XMLSchema-instance">
  <xeff index="1" displayname="矩形 15" abstypecode="0" spid="16" nativeid="10" isexit="0" bhvcode="sf" oindex="13">
    <color red="0" green="0" blue="0"/>
    <uid>1</uid>
    <rangedata start="0.75" end="1.25"/>
    <autoReverse>false</autoReverse>
    <isclicktri>false</isclicktri>
    <repeatcount>1</repeatcount>
  </xeff>
  <xeff index="2" displayname="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 abstypecode="0" spid="23" nativeid="10" isexit="0" bhvcode="sf" oindex="14">
    <color red="0" green="0" blue="0"/>
    <uid>2</uid>
    <rangedata start="0.75" end="1.25"/>
    <autoReverse>false</autoReverse>
    <isclicktri>false</isclicktri>
    <repeatcount>1</repeatcount>
  </xeff>
  <xeff index="3" displayname="图 25" abstypecode="0" spid="26" nativeid="10" isexit="0" bhvcode="spp" oindex="15">
    <color red="0" green="0" blue="0"/>
    <uid>3</uid>
    <rangedata start="0.5" end="1"/>
    <autoReverse>false</autoReverse>
    <isclicktri>false</isclicktri>
    <repeatcount>1</repeatcount>
  </xeff>
  <xeff index="4" displayname="Oval 8" abstypecode="0" spid="2" nativeid="0" isexit="0" bhvcode="spp" oindex="1">
    <color red="0" green="0" blue="0"/>
    <uid>4</uid>
    <rangedata start="1" end="1.5"/>
    <autoReverse>false</autoReverse>
    <isclicktri>false</isclicktri>
    <repeatcount>1</repeatcount>
  </xeff>
  <xeff index="5" displayname="Freeform 14" abstypecode="0" spid="3" nativeid="0" isexit="0" bhvcode="spp" oindex="2">
    <color red="0" green="0" blue="0"/>
    <uid>5</uid>
    <rangedata start="1" end="1.5"/>
    <autoReverse>false</autoReverse>
    <isclicktri>false</isclicktri>
    <repeatcount>1</repeatcount>
  </xeff>
  <xeff index="6" displayname="组 23" abstypecode="0" spid="4" nativeid="0" isexit="0" bhvcode="spp" oindex="3">
    <color red="0" green="0" blue="0"/>
    <uid>6</uid>
    <rangedata start="1" end="1.5"/>
    <autoReverse>false</autoReverse>
    <isclicktri>false</isclicktri>
    <repeatcount>1</repeatcount>
  </xeff>
  <xeff index="7" displayname="请添加小标题" abstypecode="0" spid="7" nativeid="0" isexit="0" bhvcode="spp" oindex="4">
    <color red="0" green="0" blue="0"/>
    <uid>7</uid>
    <rangedata start="1" end="1.5"/>
    <autoReverse>false</autoReverse>
    <isclicktri>false</isclicktri>
    <repeatcount>1</repeatcount>
  </xeff>
  <xeff index="8" displayname="单击此处输入你的正文,文字是您思想的提炼,为了最终演示发布的良好效果,请尽量言简意赅的阐述观点；" abstypecode="0" spid="8" nativeid="0" isexit="0" bhvcode="spp" oindex="5">
    <color red="0" green="0" blue="0"/>
    <uid>8</uid>
    <rangedata start="1" end="1.5"/>
    <autoReverse>false</autoReverse>
    <isclicktri>false</isclicktri>
    <repeatcount>1</repeatcount>
  </xeff>
  <xeff index="9" displayname="圆角矩形 8" abstypecode="0" spid="9" nativeid="0" isexit="0" bhvcode="spp" oindex="6">
    <color red="0" green="0" blue="0"/>
    <uid>9</uid>
    <rangedata start="1" end="1.5"/>
    <autoReverse>false</autoReverse>
    <isclicktri>false</isclicktri>
    <repeatcount>1</repeatcount>
  </xeff>
  <xeff index="10" displayname="Oval 8" abstypecode="0" spid="10" nativeid="0" isexit="0" bhvcode="spp" oindex="7">
    <color red="0" green="0" blue="0"/>
    <uid>10</uid>
    <rangedata start="1.25" end="1.75"/>
    <autoReverse>false</autoReverse>
    <isclicktri>false</isclicktri>
    <repeatcount>1</repeatcount>
  </xeff>
  <xeff index="11" displayname="Freeform 14" abstypecode="0" spid="11" nativeid="0" isexit="0" bhvcode="spp" oindex="8">
    <color red="0" green="0" blue="0"/>
    <uid>11</uid>
    <rangedata start="1.25" end="1.75"/>
    <autoReverse>false</autoReverse>
    <isclicktri>false</isclicktri>
    <repeatcount>1</repeatcount>
  </xeff>
  <xeff index="12" displayname="请添加小标题" abstypecode="0" spid="12" nativeid="0" isexit="0" bhvcode="spp" oindex="9">
    <color red="0" green="0" blue="0"/>
    <uid>12</uid>
    <rangedata start="1.25" end="1.75"/>
    <autoReverse>false</autoReverse>
    <isclicktri>false</isclicktri>
    <repeatcount>1</repeatcount>
  </xeff>
  <xeff index="13" displayname="单击此处输入你的正文,文字是您思想的提炼,为了最终演示发布的良好效果,请尽量言简意赅的阐述观点；" abstypecode="0" spid="13" nativeid="0" isexit="0" bhvcode="spp" oindex="10">
    <color red="0" green="0" blue="0"/>
    <uid>13</uid>
    <rangedata start="1.25" end="1.75"/>
    <autoReverse>false</autoReverse>
    <isclicktri>false</isclicktri>
    <repeatcount>1</repeatcount>
  </xeff>
  <xeff index="14" displayname="圆角矩形 13" abstypecode="0" spid="14" nativeid="0" isexit="0" bhvcode="spp" oindex="11">
    <color red="0" green="0" blue="0"/>
    <uid>14</uid>
    <rangedata start="1.25" end="1.75"/>
    <autoReverse>false</autoReverse>
    <isclicktri>false</isclicktri>
    <repeatcount>1</repeatcount>
  </xeff>
  <xeff index="15" displayname="图形 1578" abstypecode="0" spid="15" nativeid="0" isexit="0" bhvcode="spp" oindex="12">
    <color red="0" green="0" blue="0"/>
    <uid>15</uid>
    <rangedata start="1.25" end="1.75"/>
    <autoReverse>false</autoReverse>
    <isclicktri>false</isclicktri>
    <repeatcount>1</repeatcount>
  </xeff>
  <xeff index="16" displayname="选题背景与意义" abstypecode="0" spid="18" nativeid="10" isexit="0" bhvcode="spp" oindex="16">
    <color red="0" green="0" blue="0"/>
    <uid>16</uid>
    <rangedata start="0" end="0.5"/>
    <autoReverse>false</autoReverse>
    <isclicktri>false</isclicktri>
    <repeatcount>1</repeatcount>
  </xeff>
  <sldid>-1</sldid>
</xseqc>
</file>

<file path=customXml/item9.xml><?xml version="1.0" encoding="utf-8"?>
<xseqc xmlns:xsd="http://www.w3.org/2001/XMLSchema" xmlns:xsi="http://www.w3.org/2001/XMLSchema-instance">
  <xeff index="1" displayname="选题背景与意义" abstypecode="0" spid="18" nativeid="10" isexit="0" bhvcode="spp" oindex="1">
    <color red="0" green="0" blue="0"/>
    <uid>1</uid>
    <rangedata start="0" end="0.5"/>
    <autoReverse>false</autoReverse>
    <isclicktri>false</isclicktri>
    <repeatcount>1</repeatcount>
  </xeff>
  <xeff index="2" displayname="Freeform 30" abstypecode="0" spid="2" nativeid="10" isexit="0" bhvcode="sppp" oindex="2">
    <color red="0" green="0" blue="0"/>
    <uid>2</uid>
    <rangedata start="0.5" end="1"/>
    <autoReverse>false</autoReverse>
    <isclicktri>false</isclicktri>
    <repeatcount>1</repeatcount>
  </xeff>
  <xeff index="3" displayname="Freeform 31" abstypecode="0" spid="3" nativeid="10" isexit="0" bhvcode="sppp" oindex="3">
    <color red="0" green="0" blue="0"/>
    <uid>3</uid>
    <rangedata start="0.5" end="1"/>
    <autoReverse>false</autoReverse>
    <isclicktri>false</isclicktri>
    <repeatcount>1</repeatcount>
  </xeff>
  <xeff index="4" displayname="Freeform 32" abstypecode="0" spid="4" nativeid="10" isexit="0" bhvcode="sppp" oindex="4">
    <color red="0" green="0" blue="0"/>
    <uid>4</uid>
    <rangedata start="0.5" end="1"/>
    <autoReverse>false</autoReverse>
    <isclicktri>false</isclicktri>
    <repeatcount>1</repeatcount>
  </xeff>
  <xeff index="5" displayname="Freeform 33" abstypecode="0" spid="5" nativeid="10" isexit="0" bhvcode="sppp" oindex="5">
    <color red="0" green="0" blue="0"/>
    <uid>5</uid>
    <rangedata start="0.5" end="1"/>
    <autoReverse>false</autoReverse>
    <isclicktri>false</isclicktri>
    <repeatcount>1</repeatcount>
  </xeff>
  <xeff index="6" displayname="Freeform 25" abstypecode="0" spid="6" nativeid="10" isexit="0" bhvcode="sppp" oindex="6">
    <color red="0" green="0" blue="0"/>
    <uid>6</uid>
    <rangedata start="0.5" end="1"/>
    <autoReverse>false</autoReverse>
    <isclicktri>false</isclicktri>
    <repeatcount>1</repeatcount>
  </xeff>
  <xeff index="7" displayname="Freeform 26" abstypecode="0" spid="7" nativeid="10" isexit="0" bhvcode="sppp" oindex="7">
    <color red="0" green="0" blue="0"/>
    <uid>7</uid>
    <rangedata start="0.5" end="1"/>
    <autoReverse>false</autoReverse>
    <isclicktri>false</isclicktri>
    <repeatcount>1</repeatcount>
  </xeff>
  <xeff index="8" displayname="Freeform 27" abstypecode="0" spid="8" nativeid="10" isexit="0" bhvcode="sppp" oindex="8">
    <color red="0" green="0" blue="0"/>
    <uid>8</uid>
    <rangedata start="0.5" end="1"/>
    <autoReverse>false</autoReverse>
    <isclicktri>false</isclicktri>
    <repeatcount>1</repeatcount>
  </xeff>
  <xeff index="9" displayname="Freeform 28" abstypecode="0" spid="9" nativeid="10" isexit="0" bhvcode="sppp" oindex="9">
    <color red="0" green="0" blue="0"/>
    <uid>9</uid>
    <rangedata start="0.5" end="1"/>
    <autoReverse>false</autoReverse>
    <isclicktri>false</isclicktri>
    <repeatcount>1</repeatcount>
  </xeff>
  <xeff index="10" displayname="Freeform 29" abstypecode="0" spid="10" nativeid="10" isexit="0" bhvcode="sppp" oindex="10">
    <color red="0" green="0" blue="0"/>
    <uid>10</uid>
    <rangedata start="0.5" end="1"/>
    <autoReverse>false</autoReverse>
    <isclicktri>false</isclicktri>
    <repeatcount>1</repeatcount>
  </xeff>
  <xeff index="11" displayname="图形 13" abstypecode="0" spid="43" nativeid="10" isexit="0" bhvcode="sppp" oindex="11">
    <color red="0" green="0" blue="0"/>
    <uid>11</uid>
    <rangedata start="0.5" end="1"/>
    <autoReverse>false</autoReverse>
    <isclicktri>false</isclicktri>
    <repeatcount>1</repeatcount>
  </xeff>
  <xeff index="12" displayname="图形 15" abstypecode="0" spid="44" nativeid="10" isexit="0" bhvcode="sppp" oindex="12">
    <color red="0" green="0" blue="0"/>
    <uid>12</uid>
    <rangedata start="0.5" end="1"/>
    <autoReverse>false</autoReverse>
    <isclicktri>false</isclicktri>
    <repeatcount>1</repeatcount>
  </xeff>
  <xeff index="13" displayname="形状" abstypecode="0" spid="45" nativeid="10" isexit="0" bhvcode="sppp" oindex="13">
    <color red="0" green="0" blue="0"/>
    <uid>13</uid>
    <rangedata start="0.5" end="1"/>
    <autoReverse>false</autoReverse>
    <isclicktri>false</isclicktri>
    <repeatcount>1</repeatcount>
  </xeff>
  <xeff index="14" displayname="形状" abstypecode="0" spid="46" nativeid="10" isexit="0" bhvcode="sppp" oindex="14">
    <color red="0" green="0" blue="0"/>
    <uid>14</uid>
    <rangedata start="0.5" end="1"/>
    <autoReverse>false</autoReverse>
    <isclicktri>false</isclicktri>
    <repeatcount>1</repeatcount>
  </xeff>
  <xeff index="15" displayname="形状" abstypecode="0" spid="47" nativeid="10" isexit="0" bhvcode="sppp" oindex="15">
    <color red="0" green="0" blue="0"/>
    <uid>15</uid>
    <rangedata start="0.5" end="1"/>
    <autoReverse>false</autoReverse>
    <isclicktri>false</isclicktri>
    <repeatcount>1</repeatcount>
  </xeff>
  <xeff index="16" displayname="Freeform 42" abstypecode="0" spid="14" nativeid="0" isexit="0" bhvcode="spp" oindex="16">
    <color red="0" green="0" blue="0"/>
    <uid>16</uid>
    <rangedata start="0.75" end="1.25"/>
    <autoReverse>false</autoReverse>
    <isclicktri>false</isclicktri>
    <repeatcount>1</repeatcount>
  </xeff>
  <xeff index="17" displayname="Freeform 42" abstypecode="0" spid="15" nativeid="0" isexit="0" bhvcode="spp" oindex="17">
    <color red="0" green="0" blue="0"/>
    <uid>17</uid>
    <rangedata start="0.75" end="1.25"/>
    <autoReverse>false</autoReverse>
    <isclicktri>false</isclicktri>
    <repeatcount>1</repeatcount>
  </xeff>
  <xeff index="18" displayname="组 30" abstypecode="0" spid="31" nativeid="0" isexit="0" bhvcode="spp" oindex="18">
    <color red="0" green="0" blue="0"/>
    <uid>18</uid>
    <rangedata start="0.75" end="1.25"/>
    <autoReverse>false</autoReverse>
    <isclicktri>false</isclicktri>
    <repeatcount>1</repeatcount>
  </xeff>
  <xeff index="19" displayname="组 31" abstypecode="0" spid="32" nativeid="0" isexit="0" bhvcode="spp" oindex="19">
    <color red="0" green="0" blue="0"/>
    <uid>19</uid>
    <rangedata start="0.75" end="1.25"/>
    <autoReverse>false</autoReverse>
    <isclicktri>false</isclicktri>
    <repeatcount>1</repeatcount>
  </xeff>
  <xeff index="20" displayname="Freeform 42" abstypecode="0" spid="11" nativeid="0" isexit="0" bhvcode="spp" oindex="20">
    <color red="0" green="0" blue="0"/>
    <uid>20</uid>
    <rangedata start="0.75" end="1.25"/>
    <autoReverse>false</autoReverse>
    <isclicktri>false</isclicktri>
    <repeatcount>1</repeatcount>
  </xeff>
  <xeff index="21" displayname="Freeform 42" abstypecode="0" spid="12" nativeid="0" isexit="0" bhvcode="spp" oindex="21">
    <color red="0" green="0" blue="0"/>
    <uid>21</uid>
    <rangedata start="0.75" end="1.25"/>
    <autoReverse>false</autoReverse>
    <isclicktri>false</isclicktri>
    <repeatcount>1</repeatcount>
  </xeff>
  <xeff index="22" displayname="Freeform 42" abstypecode="0" spid="13" nativeid="0" isexit="0" bhvcode="spp" oindex="22">
    <color red="0" green="0" blue="0"/>
    <uid>22</uid>
    <rangedata start="0.75" end="1.25"/>
    <autoReverse>false</autoReverse>
    <isclicktri>false</isclicktri>
    <repeatcount>1</repeatcount>
  </xeff>
  <xeff index="23" displayname="组 15" abstypecode="0" spid="16" nativeid="0" isexit="0" bhvcode="spp" oindex="23">
    <color red="0" green="0" blue="0"/>
    <uid>23</uid>
    <rangedata start="0.75" end="1.25"/>
    <autoReverse>false</autoReverse>
    <isclicktri>false</isclicktri>
    <repeatcount>1</repeatcount>
  </xeff>
  <xeff index="24" displayname="组 28" abstypecode="0" spid="29" nativeid="0" isexit="0" bhvcode="spp" oindex="24">
    <color red="0" green="0" blue="0"/>
    <uid>24</uid>
    <rangedata start="0.75" end="1.25"/>
    <autoReverse>false</autoReverse>
    <isclicktri>false</isclicktri>
    <repeatcount>1</repeatcount>
  </xeff>
  <xeff index="25" displayname="组 29" abstypecode="0" spid="30" nativeid="0" isexit="0" bhvcode="spp" oindex="25">
    <color red="0" green="0" blue="0"/>
    <uid>25</uid>
    <rangedata start="0.75" end="1.25"/>
    <autoReverse>false</autoReverse>
    <isclicktri>false</isclicktri>
    <repeatcount>1</repeatcount>
  </xeff>
  <sldid>-1</sldid>
</xseqc>
</file>

<file path=customXml/itemProps1.xml><?xml version="1.0" encoding="utf-8"?>
<ds:datastoreItem xmlns:ds="http://schemas.openxmlformats.org/officeDocument/2006/customXml" ds:itemID="{37357625-0DA0-4AE3-B7E4-5C1DBC0C886F}">
  <ds:schemaRefs/>
</ds:datastoreItem>
</file>

<file path=customXml/itemProps10.xml><?xml version="1.0" encoding="utf-8"?>
<ds:datastoreItem xmlns:ds="http://schemas.openxmlformats.org/officeDocument/2006/customXml" ds:itemID="{74E902E3-B432-48C4-A986-AD973024423D}">
  <ds:schemaRefs/>
</ds:datastoreItem>
</file>

<file path=customXml/itemProps11.xml><?xml version="1.0" encoding="utf-8"?>
<ds:datastoreItem xmlns:ds="http://schemas.openxmlformats.org/officeDocument/2006/customXml" ds:itemID="{90B0B81C-3555-404B-B73B-29417CEFFBEB}">
  <ds:schemaRefs/>
</ds:datastoreItem>
</file>

<file path=customXml/itemProps12.xml><?xml version="1.0" encoding="utf-8"?>
<ds:datastoreItem xmlns:ds="http://schemas.openxmlformats.org/officeDocument/2006/customXml" ds:itemID="{1B5FC8D7-3A5B-46E7-90E0-3435807BFDC6}">
  <ds:schemaRefs/>
</ds:datastoreItem>
</file>

<file path=customXml/itemProps13.xml><?xml version="1.0" encoding="utf-8"?>
<ds:datastoreItem xmlns:ds="http://schemas.openxmlformats.org/officeDocument/2006/customXml" ds:itemID="{2F0C7498-364F-4AE9-ACA3-AD67438309D0}">
  <ds:schemaRefs/>
</ds:datastoreItem>
</file>

<file path=customXml/itemProps14.xml><?xml version="1.0" encoding="utf-8"?>
<ds:datastoreItem xmlns:ds="http://schemas.openxmlformats.org/officeDocument/2006/customXml" ds:itemID="{17A3C77D-93FD-4329-A3EB-73D0F5C41B35}">
  <ds:schemaRefs/>
</ds:datastoreItem>
</file>

<file path=customXml/itemProps15.xml><?xml version="1.0" encoding="utf-8"?>
<ds:datastoreItem xmlns:ds="http://schemas.openxmlformats.org/officeDocument/2006/customXml" ds:itemID="{1D5F48C3-F603-436A-BAEE-FDB17FC8B507}">
  <ds:schemaRefs/>
</ds:datastoreItem>
</file>

<file path=customXml/itemProps16.xml><?xml version="1.0" encoding="utf-8"?>
<ds:datastoreItem xmlns:ds="http://schemas.openxmlformats.org/officeDocument/2006/customXml" ds:itemID="{E5A8D8CF-4D4F-4F57-B1A9-1DD6CB76A571}">
  <ds:schemaRefs/>
</ds:datastoreItem>
</file>

<file path=customXml/itemProps17.xml><?xml version="1.0" encoding="utf-8"?>
<ds:datastoreItem xmlns:ds="http://schemas.openxmlformats.org/officeDocument/2006/customXml" ds:itemID="{EF7E7035-827B-40EB-BA88-6C5E078947D2}">
  <ds:schemaRefs/>
</ds:datastoreItem>
</file>

<file path=customXml/itemProps18.xml><?xml version="1.0" encoding="utf-8"?>
<ds:datastoreItem xmlns:ds="http://schemas.openxmlformats.org/officeDocument/2006/customXml" ds:itemID="{B7D5EECE-7835-4624-8091-9E28D0438D58}">
  <ds:schemaRefs/>
</ds:datastoreItem>
</file>

<file path=customXml/itemProps19.xml><?xml version="1.0" encoding="utf-8"?>
<ds:datastoreItem xmlns:ds="http://schemas.openxmlformats.org/officeDocument/2006/customXml" ds:itemID="{EBA4D680-0D52-414E-89DD-88DF2AF2C6E8}">
  <ds:schemaRefs/>
</ds:datastoreItem>
</file>

<file path=customXml/itemProps2.xml><?xml version="1.0" encoding="utf-8"?>
<ds:datastoreItem xmlns:ds="http://schemas.openxmlformats.org/officeDocument/2006/customXml" ds:itemID="{B17ED77E-13EB-49C6-960F-74E293D6D274}">
  <ds:schemaRefs/>
</ds:datastoreItem>
</file>

<file path=customXml/itemProps20.xml><?xml version="1.0" encoding="utf-8"?>
<ds:datastoreItem xmlns:ds="http://schemas.openxmlformats.org/officeDocument/2006/customXml" ds:itemID="{01CEA296-EC24-4F47-8BF5-E657CC652688}">
  <ds:schemaRefs/>
</ds:datastoreItem>
</file>

<file path=customXml/itemProps21.xml><?xml version="1.0" encoding="utf-8"?>
<ds:datastoreItem xmlns:ds="http://schemas.openxmlformats.org/officeDocument/2006/customXml" ds:itemID="{716433C7-6748-475A-A631-21B8D07E2757}">
  <ds:schemaRefs/>
</ds:datastoreItem>
</file>

<file path=customXml/itemProps22.xml><?xml version="1.0" encoding="utf-8"?>
<ds:datastoreItem xmlns:ds="http://schemas.openxmlformats.org/officeDocument/2006/customXml" ds:itemID="{1B553B87-ACEE-43A6-94C1-B11E5ABB56A6}">
  <ds:schemaRefs/>
</ds:datastoreItem>
</file>

<file path=customXml/itemProps23.xml><?xml version="1.0" encoding="utf-8"?>
<ds:datastoreItem xmlns:ds="http://schemas.openxmlformats.org/officeDocument/2006/customXml" ds:itemID="{86C2BF1E-EF4D-49E5-8D93-C895CBBF05F7}">
  <ds:schemaRefs/>
</ds:datastoreItem>
</file>

<file path=customXml/itemProps24.xml><?xml version="1.0" encoding="utf-8"?>
<ds:datastoreItem xmlns:ds="http://schemas.openxmlformats.org/officeDocument/2006/customXml" ds:itemID="{1EA97ACC-F745-41FC-8D4C-8823296F5611}">
  <ds:schemaRefs/>
</ds:datastoreItem>
</file>

<file path=customXml/itemProps25.xml><?xml version="1.0" encoding="utf-8"?>
<ds:datastoreItem xmlns:ds="http://schemas.openxmlformats.org/officeDocument/2006/customXml" ds:itemID="{9C327F2E-4F38-4F18-BAA0-DDE365165D9C}">
  <ds:schemaRefs/>
</ds:datastoreItem>
</file>

<file path=customXml/itemProps26.xml><?xml version="1.0" encoding="utf-8"?>
<ds:datastoreItem xmlns:ds="http://schemas.openxmlformats.org/officeDocument/2006/customXml" ds:itemID="{B2DD6391-C1BF-4A82-B97D-A2D678623834}">
  <ds:schemaRefs/>
</ds:datastoreItem>
</file>

<file path=customXml/itemProps27.xml><?xml version="1.0" encoding="utf-8"?>
<ds:datastoreItem xmlns:ds="http://schemas.openxmlformats.org/officeDocument/2006/customXml" ds:itemID="{B70D79CD-9355-4575-8687-B829177314D5}">
  <ds:schemaRefs/>
</ds:datastoreItem>
</file>

<file path=customXml/itemProps28.xml><?xml version="1.0" encoding="utf-8"?>
<ds:datastoreItem xmlns:ds="http://schemas.openxmlformats.org/officeDocument/2006/customXml" ds:itemID="{59E1E9C1-0820-4F46-93A0-4FF2BCEB8674}">
  <ds:schemaRefs/>
</ds:datastoreItem>
</file>

<file path=customXml/itemProps3.xml><?xml version="1.0" encoding="utf-8"?>
<ds:datastoreItem xmlns:ds="http://schemas.openxmlformats.org/officeDocument/2006/customXml" ds:itemID="{CE546294-F022-4BD3-ADFC-34938829EC7C}">
  <ds:schemaRefs/>
</ds:datastoreItem>
</file>

<file path=customXml/itemProps4.xml><?xml version="1.0" encoding="utf-8"?>
<ds:datastoreItem xmlns:ds="http://schemas.openxmlformats.org/officeDocument/2006/customXml" ds:itemID="{9748E19D-6E4C-4468-833B-DF0AE0FC0436}">
  <ds:schemaRefs/>
</ds:datastoreItem>
</file>

<file path=customXml/itemProps5.xml><?xml version="1.0" encoding="utf-8"?>
<ds:datastoreItem xmlns:ds="http://schemas.openxmlformats.org/officeDocument/2006/customXml" ds:itemID="{2BC91B6B-1A39-479A-BF63-95CF09562A37}">
  <ds:schemaRefs/>
</ds:datastoreItem>
</file>

<file path=customXml/itemProps6.xml><?xml version="1.0" encoding="utf-8"?>
<ds:datastoreItem xmlns:ds="http://schemas.openxmlformats.org/officeDocument/2006/customXml" ds:itemID="{8DE98DFA-F413-48D6-8D29-7869A8EDBA3E}">
  <ds:schemaRefs/>
</ds:datastoreItem>
</file>

<file path=customXml/itemProps7.xml><?xml version="1.0" encoding="utf-8"?>
<ds:datastoreItem xmlns:ds="http://schemas.openxmlformats.org/officeDocument/2006/customXml" ds:itemID="{42BB07B3-3800-448F-BED3-F24D7ABBBD87}">
  <ds:schemaRefs/>
</ds:datastoreItem>
</file>

<file path=customXml/itemProps8.xml><?xml version="1.0" encoding="utf-8"?>
<ds:datastoreItem xmlns:ds="http://schemas.openxmlformats.org/officeDocument/2006/customXml" ds:itemID="{B869DA72-3E04-4697-8F99-1A2B551D1A34}">
  <ds:schemaRefs/>
</ds:datastoreItem>
</file>

<file path=customXml/itemProps9.xml><?xml version="1.0" encoding="utf-8"?>
<ds:datastoreItem xmlns:ds="http://schemas.openxmlformats.org/officeDocument/2006/customXml" ds:itemID="{5F09BFB6-7615-48D0-AD4E-EB8951EB0606}">
  <ds:schemaRefs/>
</ds:datastoreItem>
</file>

<file path=docProps/app.xml><?xml version="1.0" encoding="utf-8"?>
<Properties xmlns="http://schemas.openxmlformats.org/officeDocument/2006/extended-properties" xmlns:vt="http://schemas.openxmlformats.org/officeDocument/2006/docPropsVTypes">
  <TotalTime>5603</TotalTime>
  <Words>4483</Words>
  <Application>Microsoft Office PowerPoint</Application>
  <PresentationFormat>宽屏</PresentationFormat>
  <Paragraphs>422</Paragraphs>
  <Slides>33</Slides>
  <Notes>33</Notes>
  <HiddenSlides>0</HiddenSlides>
  <MMClips>3</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33</vt:i4>
      </vt:variant>
    </vt:vector>
  </HeadingPairs>
  <TitlesOfParts>
    <vt:vector size="43" baseType="lpstr">
      <vt:lpstr>阿里巴巴普惠体 Heavy</vt:lpstr>
      <vt:lpstr>思源黑体 CN Regular</vt:lpstr>
      <vt:lpstr>思源宋体 CN Heavy</vt:lpstr>
      <vt:lpstr>宋体</vt:lpstr>
      <vt:lpstr>微软雅黑</vt:lpstr>
      <vt:lpstr>Arial</vt:lpstr>
      <vt:lpstr>Times New Roman</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第一PPT，www.1ppt.com</dc:creator>
  <cp:keywords>www.1ppt.com</cp:keywords>
  <dc:description>第一PPT</dc:description>
  <cp:lastModifiedBy>chen slady</cp:lastModifiedBy>
  <cp:revision>35</cp:revision>
  <dcterms:created xsi:type="dcterms:W3CDTF">2023-12-13T03:04:00Z</dcterms:created>
  <dcterms:modified xsi:type="dcterms:W3CDTF">2025-06-04T16:33:05Z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3D4B547ADC9442A5B8233AB8B52B871D_12</vt:lpwstr>
  </property>
  <property fmtid="{D5CDD505-2E9C-101B-9397-08002B2CF9AE}" pid="3" name="KSOProductBuildVer">
    <vt:lpwstr>2052-12.1.0.16120</vt:lpwstr>
  </property>
</Properties>
</file>